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5" r:id="rId2"/>
    <p:sldMasterId id="2147484114" r:id="rId3"/>
    <p:sldMasterId id="2147484150" r:id="rId4"/>
  </p:sldMasterIdLst>
  <p:notesMasterIdLst>
    <p:notesMasterId r:id="rId31"/>
  </p:notesMasterIdLst>
  <p:sldIdLst>
    <p:sldId id="1614" r:id="rId5"/>
    <p:sldId id="1615" r:id="rId6"/>
    <p:sldId id="1616" r:id="rId7"/>
    <p:sldId id="1617" r:id="rId8"/>
    <p:sldId id="3437" r:id="rId9"/>
    <p:sldId id="3438" r:id="rId10"/>
    <p:sldId id="3439" r:id="rId11"/>
    <p:sldId id="266" r:id="rId12"/>
    <p:sldId id="3446" r:id="rId13"/>
    <p:sldId id="3447" r:id="rId14"/>
    <p:sldId id="3448" r:id="rId15"/>
    <p:sldId id="263" r:id="rId16"/>
    <p:sldId id="264" r:id="rId17"/>
    <p:sldId id="3449" r:id="rId18"/>
    <p:sldId id="265" r:id="rId19"/>
    <p:sldId id="260" r:id="rId20"/>
    <p:sldId id="269" r:id="rId21"/>
    <p:sldId id="3450" r:id="rId22"/>
    <p:sldId id="267" r:id="rId23"/>
    <p:sldId id="3451" r:id="rId24"/>
    <p:sldId id="3452" r:id="rId25"/>
    <p:sldId id="3453" r:id="rId26"/>
    <p:sldId id="3454" r:id="rId27"/>
    <p:sldId id="3326" r:id="rId28"/>
    <p:sldId id="3327" r:id="rId29"/>
    <p:sldId id="4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White" initials="SW" lastIdx="2" clrIdx="0">
    <p:extLst>
      <p:ext uri="{19B8F6BF-5375-455C-9EA6-DF929625EA0E}">
        <p15:presenceInfo xmlns:p15="http://schemas.microsoft.com/office/powerpoint/2012/main" userId="9af74b326fb0b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03" autoAdjust="0"/>
    <p:restoredTop sz="62147" autoAdjust="0"/>
  </p:normalViewPr>
  <p:slideViewPr>
    <p:cSldViewPr snapToGrid="0" snapToObjects="1">
      <p:cViewPr varScale="1">
        <p:scale>
          <a:sx n="81" d="100"/>
          <a:sy n="81" d="100"/>
        </p:scale>
        <p:origin x="1974"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30BAB-FC4E-4E9A-AD3A-7794B6FA7DD4}"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4E9B0A72-A293-41FA-ADC1-9CC4EDFACFEF}">
      <dgm:prSet custT="1"/>
      <dgm:spPr/>
      <dgm:t>
        <a:bodyPr/>
        <a:lstStyle/>
        <a:p>
          <a:r>
            <a:rPr lang="en-US" sz="2800" dirty="0"/>
            <a:t>GI Tract Health  	  combine with GI </a:t>
          </a:r>
          <a:r>
            <a:rPr lang="en-US" sz="2800" dirty="0" err="1"/>
            <a:t>Stability</a:t>
          </a:r>
          <a:r>
            <a:rPr lang="en-US" sz="2800" baseline="30000" dirty="0" err="1"/>
            <a:t>TM</a:t>
          </a:r>
          <a:r>
            <a:rPr lang="en-US" sz="2800" dirty="0"/>
            <a:t> or Okra Pepsin E3</a:t>
          </a:r>
        </a:p>
      </dgm:t>
    </dgm:pt>
    <dgm:pt modelId="{C89996F4-F5DD-48F6-8437-742BAEF75A6A}" type="parTrans" cxnId="{910BAFCB-457F-4AD8-9098-3A5B368B663A}">
      <dgm:prSet/>
      <dgm:spPr/>
      <dgm:t>
        <a:bodyPr/>
        <a:lstStyle/>
        <a:p>
          <a:endParaRPr lang="en-US"/>
        </a:p>
      </dgm:t>
    </dgm:pt>
    <dgm:pt modelId="{E1967746-2AF8-456F-B42A-B33E52AE0AEC}" type="sibTrans" cxnId="{910BAFCB-457F-4AD8-9098-3A5B368B663A}">
      <dgm:prSet/>
      <dgm:spPr/>
      <dgm:t>
        <a:bodyPr/>
        <a:lstStyle/>
        <a:p>
          <a:endParaRPr lang="en-US"/>
        </a:p>
      </dgm:t>
    </dgm:pt>
    <dgm:pt modelId="{29B8A3C3-364B-4E50-BC33-BDA8AAC34D80}">
      <dgm:prSet custT="1"/>
      <dgm:spPr/>
      <dgm:t>
        <a:bodyPr/>
        <a:lstStyle/>
        <a:p>
          <a:r>
            <a:rPr lang="en-US" sz="2800" dirty="0"/>
            <a:t>Travel 	                  combine with </a:t>
          </a:r>
          <a:r>
            <a:rPr lang="en-US" sz="2800" dirty="0" err="1"/>
            <a:t>Zypan</a:t>
          </a:r>
          <a:r>
            <a:rPr lang="en-US" sz="2800" dirty="0"/>
            <a:t>® and/or </a:t>
          </a:r>
          <a:r>
            <a:rPr lang="en-US" sz="2800" dirty="0" err="1"/>
            <a:t>Zymex</a:t>
          </a:r>
          <a:r>
            <a:rPr lang="en-US" sz="2800" dirty="0"/>
            <a:t>®</a:t>
          </a:r>
        </a:p>
      </dgm:t>
    </dgm:pt>
    <dgm:pt modelId="{5619845F-5DB7-4055-8AA1-8B5EBB964E99}" type="parTrans" cxnId="{A4E1709D-E999-4977-AC94-C59DA8E88793}">
      <dgm:prSet/>
      <dgm:spPr/>
      <dgm:t>
        <a:bodyPr/>
        <a:lstStyle/>
        <a:p>
          <a:endParaRPr lang="en-US"/>
        </a:p>
      </dgm:t>
    </dgm:pt>
    <dgm:pt modelId="{2A3CA52A-3991-40D1-B1B9-4F4407F97F72}" type="sibTrans" cxnId="{A4E1709D-E999-4977-AC94-C59DA8E88793}">
      <dgm:prSet/>
      <dgm:spPr/>
      <dgm:t>
        <a:bodyPr/>
        <a:lstStyle/>
        <a:p>
          <a:endParaRPr lang="en-US"/>
        </a:p>
      </dgm:t>
    </dgm:pt>
    <dgm:pt modelId="{A008CB9F-EF22-4B15-8965-BD98480F1635}">
      <dgm:prSet custT="1"/>
      <dgm:spPr/>
      <dgm:t>
        <a:bodyPr/>
        <a:lstStyle/>
        <a:p>
          <a:pPr>
            <a:lnSpc>
              <a:spcPct val="100000"/>
            </a:lnSpc>
            <a:spcAft>
              <a:spcPts val="0"/>
            </a:spcAft>
          </a:pPr>
          <a:r>
            <a:rPr lang="en-US" sz="2800" dirty="0"/>
            <a:t>Detoxification  	  combine with the 21-Day Purification Program/10-Day          </a:t>
          </a:r>
        </a:p>
        <a:p>
          <a:pPr>
            <a:lnSpc>
              <a:spcPct val="100000"/>
            </a:lnSpc>
            <a:spcAft>
              <a:spcPts val="0"/>
            </a:spcAft>
          </a:pPr>
          <a:r>
            <a:rPr lang="en-US" sz="2800" dirty="0"/>
            <a:t>                                      Programs/SP Detox Balance™ or </a:t>
          </a:r>
          <a:r>
            <a:rPr lang="en-US" sz="2800" dirty="0" err="1"/>
            <a:t>ChelaCo</a:t>
          </a:r>
          <a:r>
            <a:rPr lang="en-US" sz="2800" dirty="0"/>
            <a:t> </a:t>
          </a:r>
        </a:p>
      </dgm:t>
    </dgm:pt>
    <dgm:pt modelId="{B1E22515-8B2F-4204-8A5F-3A5EB35C249E}" type="parTrans" cxnId="{A59E5FA7-1F00-4594-8930-8000E1691D84}">
      <dgm:prSet/>
      <dgm:spPr/>
      <dgm:t>
        <a:bodyPr/>
        <a:lstStyle/>
        <a:p>
          <a:endParaRPr lang="en-US"/>
        </a:p>
      </dgm:t>
    </dgm:pt>
    <dgm:pt modelId="{4A09D63D-A66F-448A-8EF1-9D8BC40B580C}" type="sibTrans" cxnId="{A59E5FA7-1F00-4594-8930-8000E1691D84}">
      <dgm:prSet/>
      <dgm:spPr/>
      <dgm:t>
        <a:bodyPr/>
        <a:lstStyle/>
        <a:p>
          <a:endParaRPr lang="en-US"/>
        </a:p>
      </dgm:t>
    </dgm:pt>
    <dgm:pt modelId="{C5915D9A-9ED4-4FB0-AA9B-1712303C287F}">
      <dgm:prSet custT="1"/>
      <dgm:spPr/>
      <dgm:t>
        <a:bodyPr/>
        <a:lstStyle/>
        <a:p>
          <a:r>
            <a:rPr lang="en-US" sz="2800" dirty="0"/>
            <a:t>Liver Support   	  combine with Spanish Black Radish or </a:t>
          </a:r>
          <a:r>
            <a:rPr lang="en-US" sz="2800" dirty="0" err="1"/>
            <a:t>LivCo</a:t>
          </a:r>
          <a:r>
            <a:rPr lang="en-US" sz="2800" dirty="0"/>
            <a:t>®</a:t>
          </a:r>
        </a:p>
      </dgm:t>
    </dgm:pt>
    <dgm:pt modelId="{7982C5B4-F040-4100-ADB9-A6D9226F7FDF}" type="parTrans" cxnId="{93FF6E94-F4DB-4EA0-896B-9FEA5BB6FB45}">
      <dgm:prSet/>
      <dgm:spPr/>
      <dgm:t>
        <a:bodyPr/>
        <a:lstStyle/>
        <a:p>
          <a:endParaRPr lang="en-US"/>
        </a:p>
      </dgm:t>
    </dgm:pt>
    <dgm:pt modelId="{551813F5-0054-420F-A2A8-9A3D474754B7}" type="sibTrans" cxnId="{93FF6E94-F4DB-4EA0-896B-9FEA5BB6FB45}">
      <dgm:prSet/>
      <dgm:spPr/>
      <dgm:t>
        <a:bodyPr/>
        <a:lstStyle/>
        <a:p>
          <a:endParaRPr lang="en-US"/>
        </a:p>
      </dgm:t>
    </dgm:pt>
    <dgm:pt modelId="{914A68D3-90B5-4ABA-ABFE-669FFA7A7C17}">
      <dgm:prSet custT="1"/>
      <dgm:spPr/>
      <dgm:t>
        <a:bodyPr/>
        <a:lstStyle/>
        <a:p>
          <a:r>
            <a:rPr lang="en-US" sz="2800" dirty="0"/>
            <a:t>Fat Digestion         combine with </a:t>
          </a:r>
          <a:r>
            <a:rPr lang="en-US" sz="2800" dirty="0" err="1"/>
            <a:t>Cholacol</a:t>
          </a:r>
          <a:r>
            <a:rPr lang="en-US" sz="2800" dirty="0"/>
            <a:t>® and/or </a:t>
          </a:r>
          <a:r>
            <a:rPr lang="en-US" sz="2800" dirty="0" err="1"/>
            <a:t>Betafood</a:t>
          </a:r>
          <a:r>
            <a:rPr lang="en-US" sz="2800" dirty="0"/>
            <a:t>®</a:t>
          </a:r>
        </a:p>
      </dgm:t>
    </dgm:pt>
    <dgm:pt modelId="{9F59B8A8-2CF5-4A1B-B545-2823A30497A2}" type="parTrans" cxnId="{FFC1715C-0929-425F-AB0F-DD34243A2C22}">
      <dgm:prSet/>
      <dgm:spPr/>
      <dgm:t>
        <a:bodyPr/>
        <a:lstStyle/>
        <a:p>
          <a:endParaRPr lang="en-US"/>
        </a:p>
      </dgm:t>
    </dgm:pt>
    <dgm:pt modelId="{7437E102-7C5E-4740-BE85-4B4B1CBAE19F}" type="sibTrans" cxnId="{FFC1715C-0929-425F-AB0F-DD34243A2C22}">
      <dgm:prSet/>
      <dgm:spPr/>
      <dgm:t>
        <a:bodyPr/>
        <a:lstStyle/>
        <a:p>
          <a:endParaRPr lang="en-US"/>
        </a:p>
      </dgm:t>
    </dgm:pt>
    <dgm:pt modelId="{01498381-A671-418D-9FF9-8A418A41872F}" type="pres">
      <dgm:prSet presAssocID="{54E30BAB-FC4E-4E9A-AD3A-7794B6FA7DD4}" presName="linear" presStyleCnt="0">
        <dgm:presLayoutVars>
          <dgm:animLvl val="lvl"/>
          <dgm:resizeHandles val="exact"/>
        </dgm:presLayoutVars>
      </dgm:prSet>
      <dgm:spPr/>
    </dgm:pt>
    <dgm:pt modelId="{3F474BDB-2B09-4234-9CE4-F6D48941AC01}" type="pres">
      <dgm:prSet presAssocID="{4E9B0A72-A293-41FA-ADC1-9CC4EDFACFEF}" presName="parentText" presStyleLbl="node1" presStyleIdx="0" presStyleCnt="5">
        <dgm:presLayoutVars>
          <dgm:chMax val="0"/>
          <dgm:bulletEnabled val="1"/>
        </dgm:presLayoutVars>
      </dgm:prSet>
      <dgm:spPr/>
    </dgm:pt>
    <dgm:pt modelId="{89345A7E-C83D-43E6-990A-AC8AC0CE9D21}" type="pres">
      <dgm:prSet presAssocID="{E1967746-2AF8-456F-B42A-B33E52AE0AEC}" presName="spacer" presStyleCnt="0"/>
      <dgm:spPr/>
    </dgm:pt>
    <dgm:pt modelId="{3A6E4A37-93EE-48FB-898D-F716823BF133}" type="pres">
      <dgm:prSet presAssocID="{29B8A3C3-364B-4E50-BC33-BDA8AAC34D80}" presName="parentText" presStyleLbl="node1" presStyleIdx="1" presStyleCnt="5">
        <dgm:presLayoutVars>
          <dgm:chMax val="0"/>
          <dgm:bulletEnabled val="1"/>
        </dgm:presLayoutVars>
      </dgm:prSet>
      <dgm:spPr/>
    </dgm:pt>
    <dgm:pt modelId="{2BAA8B2E-3C72-46E8-8822-32249A9D85BC}" type="pres">
      <dgm:prSet presAssocID="{2A3CA52A-3991-40D1-B1B9-4F4407F97F72}" presName="spacer" presStyleCnt="0"/>
      <dgm:spPr/>
    </dgm:pt>
    <dgm:pt modelId="{7DD4A319-9F10-4AD5-84F7-FC036B5599BB}" type="pres">
      <dgm:prSet presAssocID="{A008CB9F-EF22-4B15-8965-BD98480F1635}" presName="parentText" presStyleLbl="node1" presStyleIdx="2" presStyleCnt="5">
        <dgm:presLayoutVars>
          <dgm:chMax val="0"/>
          <dgm:bulletEnabled val="1"/>
        </dgm:presLayoutVars>
      </dgm:prSet>
      <dgm:spPr/>
    </dgm:pt>
    <dgm:pt modelId="{2F3FEC23-477F-4314-A92C-437AE3886B84}" type="pres">
      <dgm:prSet presAssocID="{4A09D63D-A66F-448A-8EF1-9D8BC40B580C}" presName="spacer" presStyleCnt="0"/>
      <dgm:spPr/>
    </dgm:pt>
    <dgm:pt modelId="{69C9AB4E-AE66-4B1C-AF82-CB64C8CF4D5F}" type="pres">
      <dgm:prSet presAssocID="{C5915D9A-9ED4-4FB0-AA9B-1712303C287F}" presName="parentText" presStyleLbl="node1" presStyleIdx="3" presStyleCnt="5">
        <dgm:presLayoutVars>
          <dgm:chMax val="0"/>
          <dgm:bulletEnabled val="1"/>
        </dgm:presLayoutVars>
      </dgm:prSet>
      <dgm:spPr/>
    </dgm:pt>
    <dgm:pt modelId="{95B83D4A-16F7-42A0-9DD9-551446897F36}" type="pres">
      <dgm:prSet presAssocID="{551813F5-0054-420F-A2A8-9A3D474754B7}" presName="spacer" presStyleCnt="0"/>
      <dgm:spPr/>
    </dgm:pt>
    <dgm:pt modelId="{E49FF15E-4BC4-4258-926B-268294C9E158}" type="pres">
      <dgm:prSet presAssocID="{914A68D3-90B5-4ABA-ABFE-669FFA7A7C17}" presName="parentText" presStyleLbl="node1" presStyleIdx="4" presStyleCnt="5">
        <dgm:presLayoutVars>
          <dgm:chMax val="0"/>
          <dgm:bulletEnabled val="1"/>
        </dgm:presLayoutVars>
      </dgm:prSet>
      <dgm:spPr/>
    </dgm:pt>
  </dgm:ptLst>
  <dgm:cxnLst>
    <dgm:cxn modelId="{7290E83E-759F-4466-8B38-E67728E82C48}" type="presOf" srcId="{A008CB9F-EF22-4B15-8965-BD98480F1635}" destId="{7DD4A319-9F10-4AD5-84F7-FC036B5599BB}" srcOrd="0" destOrd="0" presId="urn:microsoft.com/office/officeart/2005/8/layout/vList2"/>
    <dgm:cxn modelId="{FFC1715C-0929-425F-AB0F-DD34243A2C22}" srcId="{54E30BAB-FC4E-4E9A-AD3A-7794B6FA7DD4}" destId="{914A68D3-90B5-4ABA-ABFE-669FFA7A7C17}" srcOrd="4" destOrd="0" parTransId="{9F59B8A8-2CF5-4A1B-B545-2823A30497A2}" sibTransId="{7437E102-7C5E-4740-BE85-4B4B1CBAE19F}"/>
    <dgm:cxn modelId="{93FF6E94-F4DB-4EA0-896B-9FEA5BB6FB45}" srcId="{54E30BAB-FC4E-4E9A-AD3A-7794B6FA7DD4}" destId="{C5915D9A-9ED4-4FB0-AA9B-1712303C287F}" srcOrd="3" destOrd="0" parTransId="{7982C5B4-F040-4100-ADB9-A6D9226F7FDF}" sibTransId="{551813F5-0054-420F-A2A8-9A3D474754B7}"/>
    <dgm:cxn modelId="{00798D94-BAD4-4BBA-9D61-C213BE61B268}" type="presOf" srcId="{29B8A3C3-364B-4E50-BC33-BDA8AAC34D80}" destId="{3A6E4A37-93EE-48FB-898D-F716823BF133}" srcOrd="0" destOrd="0" presId="urn:microsoft.com/office/officeart/2005/8/layout/vList2"/>
    <dgm:cxn modelId="{5124AF99-6808-4C4C-B518-A877EC46CD81}" type="presOf" srcId="{54E30BAB-FC4E-4E9A-AD3A-7794B6FA7DD4}" destId="{01498381-A671-418D-9FF9-8A418A41872F}" srcOrd="0" destOrd="0" presId="urn:microsoft.com/office/officeart/2005/8/layout/vList2"/>
    <dgm:cxn modelId="{A4E1709D-E999-4977-AC94-C59DA8E88793}" srcId="{54E30BAB-FC4E-4E9A-AD3A-7794B6FA7DD4}" destId="{29B8A3C3-364B-4E50-BC33-BDA8AAC34D80}" srcOrd="1" destOrd="0" parTransId="{5619845F-5DB7-4055-8AA1-8B5EBB964E99}" sibTransId="{2A3CA52A-3991-40D1-B1B9-4F4407F97F72}"/>
    <dgm:cxn modelId="{A59E5FA7-1F00-4594-8930-8000E1691D84}" srcId="{54E30BAB-FC4E-4E9A-AD3A-7794B6FA7DD4}" destId="{A008CB9F-EF22-4B15-8965-BD98480F1635}" srcOrd="2" destOrd="0" parTransId="{B1E22515-8B2F-4204-8A5F-3A5EB35C249E}" sibTransId="{4A09D63D-A66F-448A-8EF1-9D8BC40B580C}"/>
    <dgm:cxn modelId="{299B1DB3-A012-4EB5-B3D2-197845806DA7}" type="presOf" srcId="{C5915D9A-9ED4-4FB0-AA9B-1712303C287F}" destId="{69C9AB4E-AE66-4B1C-AF82-CB64C8CF4D5F}" srcOrd="0" destOrd="0" presId="urn:microsoft.com/office/officeart/2005/8/layout/vList2"/>
    <dgm:cxn modelId="{A71B4DCA-D558-4ACC-A352-F8F4AAFE4746}" type="presOf" srcId="{4E9B0A72-A293-41FA-ADC1-9CC4EDFACFEF}" destId="{3F474BDB-2B09-4234-9CE4-F6D48941AC01}" srcOrd="0" destOrd="0" presId="urn:microsoft.com/office/officeart/2005/8/layout/vList2"/>
    <dgm:cxn modelId="{910BAFCB-457F-4AD8-9098-3A5B368B663A}" srcId="{54E30BAB-FC4E-4E9A-AD3A-7794B6FA7DD4}" destId="{4E9B0A72-A293-41FA-ADC1-9CC4EDFACFEF}" srcOrd="0" destOrd="0" parTransId="{C89996F4-F5DD-48F6-8437-742BAEF75A6A}" sibTransId="{E1967746-2AF8-456F-B42A-B33E52AE0AEC}"/>
    <dgm:cxn modelId="{F87AF7DC-7FAE-4BA2-8C2B-BA72EEE06120}" type="presOf" srcId="{914A68D3-90B5-4ABA-ABFE-669FFA7A7C17}" destId="{E49FF15E-4BC4-4258-926B-268294C9E158}" srcOrd="0" destOrd="0" presId="urn:microsoft.com/office/officeart/2005/8/layout/vList2"/>
    <dgm:cxn modelId="{DEBD2750-3408-4CBA-98D8-2028F52E5BE1}" type="presParOf" srcId="{01498381-A671-418D-9FF9-8A418A41872F}" destId="{3F474BDB-2B09-4234-9CE4-F6D48941AC01}" srcOrd="0" destOrd="0" presId="urn:microsoft.com/office/officeart/2005/8/layout/vList2"/>
    <dgm:cxn modelId="{96BAC388-B6AA-429B-A957-AC3DA7583D79}" type="presParOf" srcId="{01498381-A671-418D-9FF9-8A418A41872F}" destId="{89345A7E-C83D-43E6-990A-AC8AC0CE9D21}" srcOrd="1" destOrd="0" presId="urn:microsoft.com/office/officeart/2005/8/layout/vList2"/>
    <dgm:cxn modelId="{A523F70C-FE80-43E1-8233-C0E702391C1B}" type="presParOf" srcId="{01498381-A671-418D-9FF9-8A418A41872F}" destId="{3A6E4A37-93EE-48FB-898D-F716823BF133}" srcOrd="2" destOrd="0" presId="urn:microsoft.com/office/officeart/2005/8/layout/vList2"/>
    <dgm:cxn modelId="{A19E09D8-9C2B-4A6C-8E71-5A61AF64BEE0}" type="presParOf" srcId="{01498381-A671-418D-9FF9-8A418A41872F}" destId="{2BAA8B2E-3C72-46E8-8822-32249A9D85BC}" srcOrd="3" destOrd="0" presId="urn:microsoft.com/office/officeart/2005/8/layout/vList2"/>
    <dgm:cxn modelId="{03DFFAC9-BAE0-4B55-A927-565BE50AFDDC}" type="presParOf" srcId="{01498381-A671-418D-9FF9-8A418A41872F}" destId="{7DD4A319-9F10-4AD5-84F7-FC036B5599BB}" srcOrd="4" destOrd="0" presId="urn:microsoft.com/office/officeart/2005/8/layout/vList2"/>
    <dgm:cxn modelId="{891E150B-CD67-4C40-A24A-B71A97F46135}" type="presParOf" srcId="{01498381-A671-418D-9FF9-8A418A41872F}" destId="{2F3FEC23-477F-4314-A92C-437AE3886B84}" srcOrd="5" destOrd="0" presId="urn:microsoft.com/office/officeart/2005/8/layout/vList2"/>
    <dgm:cxn modelId="{3B1B122C-E3FD-4292-A608-10FECA295252}" type="presParOf" srcId="{01498381-A671-418D-9FF9-8A418A41872F}" destId="{69C9AB4E-AE66-4B1C-AF82-CB64C8CF4D5F}" srcOrd="6" destOrd="0" presId="urn:microsoft.com/office/officeart/2005/8/layout/vList2"/>
    <dgm:cxn modelId="{B92123F1-7FC4-40B6-9AA4-A9EE32C565D3}" type="presParOf" srcId="{01498381-A671-418D-9FF9-8A418A41872F}" destId="{95B83D4A-16F7-42A0-9DD9-551446897F36}" srcOrd="7" destOrd="0" presId="urn:microsoft.com/office/officeart/2005/8/layout/vList2"/>
    <dgm:cxn modelId="{E6B50F1A-3584-4D2C-8CBA-AE33E7FFB79E}" type="presParOf" srcId="{01498381-A671-418D-9FF9-8A418A41872F}" destId="{E49FF15E-4BC4-4258-926B-268294C9E15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74BDB-2B09-4234-9CE4-F6D48941AC01}">
      <dsp:nvSpPr>
        <dsp:cNvPr id="0" name=""/>
        <dsp:cNvSpPr/>
      </dsp:nvSpPr>
      <dsp:spPr>
        <a:xfrm>
          <a:off x="0" y="965"/>
          <a:ext cx="11018520" cy="8156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GI Tract Health  	  combine with GI </a:t>
          </a:r>
          <a:r>
            <a:rPr lang="en-US" sz="2800" kern="1200" dirty="0" err="1"/>
            <a:t>Stability</a:t>
          </a:r>
          <a:r>
            <a:rPr lang="en-US" sz="2800" kern="1200" baseline="30000" dirty="0" err="1"/>
            <a:t>TM</a:t>
          </a:r>
          <a:r>
            <a:rPr lang="en-US" sz="2800" kern="1200" dirty="0"/>
            <a:t> or Okra Pepsin E3</a:t>
          </a:r>
        </a:p>
      </dsp:txBody>
      <dsp:txXfrm>
        <a:off x="39818" y="40783"/>
        <a:ext cx="10938884" cy="736038"/>
      </dsp:txXfrm>
    </dsp:sp>
    <dsp:sp modelId="{3A6E4A37-93EE-48FB-898D-F716823BF133}">
      <dsp:nvSpPr>
        <dsp:cNvPr id="0" name=""/>
        <dsp:cNvSpPr/>
      </dsp:nvSpPr>
      <dsp:spPr>
        <a:xfrm>
          <a:off x="0" y="826357"/>
          <a:ext cx="11018520" cy="8156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Travel 	                  combine with </a:t>
          </a:r>
          <a:r>
            <a:rPr lang="en-US" sz="2800" kern="1200" dirty="0" err="1"/>
            <a:t>Zypan</a:t>
          </a:r>
          <a:r>
            <a:rPr lang="en-US" sz="2800" kern="1200" dirty="0"/>
            <a:t>® and/or </a:t>
          </a:r>
          <a:r>
            <a:rPr lang="en-US" sz="2800" kern="1200" dirty="0" err="1"/>
            <a:t>Zymex</a:t>
          </a:r>
          <a:r>
            <a:rPr lang="en-US" sz="2800" kern="1200" dirty="0"/>
            <a:t>®</a:t>
          </a:r>
        </a:p>
      </dsp:txBody>
      <dsp:txXfrm>
        <a:off x="39818" y="866175"/>
        <a:ext cx="10938884" cy="736038"/>
      </dsp:txXfrm>
    </dsp:sp>
    <dsp:sp modelId="{7DD4A319-9F10-4AD5-84F7-FC036B5599BB}">
      <dsp:nvSpPr>
        <dsp:cNvPr id="0" name=""/>
        <dsp:cNvSpPr/>
      </dsp:nvSpPr>
      <dsp:spPr>
        <a:xfrm>
          <a:off x="0" y="1651748"/>
          <a:ext cx="11018520" cy="81567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kern="1200" dirty="0"/>
            <a:t>Detoxification  	  combine with the 21-Day Purification Program/10-Day          </a:t>
          </a:r>
        </a:p>
        <a:p>
          <a:pPr marL="0" lvl="0" indent="0" algn="l" defTabSz="1244600">
            <a:lnSpc>
              <a:spcPct val="100000"/>
            </a:lnSpc>
            <a:spcBef>
              <a:spcPct val="0"/>
            </a:spcBef>
            <a:spcAft>
              <a:spcPts val="0"/>
            </a:spcAft>
            <a:buNone/>
          </a:pPr>
          <a:r>
            <a:rPr lang="en-US" sz="2800" kern="1200" dirty="0"/>
            <a:t>                                      Programs/SP Detox Balance™ or </a:t>
          </a:r>
          <a:r>
            <a:rPr lang="en-US" sz="2800" kern="1200" dirty="0" err="1"/>
            <a:t>ChelaCo</a:t>
          </a:r>
          <a:r>
            <a:rPr lang="en-US" sz="2800" kern="1200" dirty="0"/>
            <a:t> </a:t>
          </a:r>
        </a:p>
      </dsp:txBody>
      <dsp:txXfrm>
        <a:off x="39818" y="1691566"/>
        <a:ext cx="10938884" cy="736038"/>
      </dsp:txXfrm>
    </dsp:sp>
    <dsp:sp modelId="{69C9AB4E-AE66-4B1C-AF82-CB64C8CF4D5F}">
      <dsp:nvSpPr>
        <dsp:cNvPr id="0" name=""/>
        <dsp:cNvSpPr/>
      </dsp:nvSpPr>
      <dsp:spPr>
        <a:xfrm>
          <a:off x="0" y="2477140"/>
          <a:ext cx="11018520" cy="81567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Liver Support   	  combine with Spanish Black Radish or </a:t>
          </a:r>
          <a:r>
            <a:rPr lang="en-US" sz="2800" kern="1200" dirty="0" err="1"/>
            <a:t>LivCo</a:t>
          </a:r>
          <a:r>
            <a:rPr lang="en-US" sz="2800" kern="1200" dirty="0"/>
            <a:t>®</a:t>
          </a:r>
        </a:p>
      </dsp:txBody>
      <dsp:txXfrm>
        <a:off x="39818" y="2516958"/>
        <a:ext cx="10938884" cy="736038"/>
      </dsp:txXfrm>
    </dsp:sp>
    <dsp:sp modelId="{E49FF15E-4BC4-4258-926B-268294C9E158}">
      <dsp:nvSpPr>
        <dsp:cNvPr id="0" name=""/>
        <dsp:cNvSpPr/>
      </dsp:nvSpPr>
      <dsp:spPr>
        <a:xfrm>
          <a:off x="0" y="3302531"/>
          <a:ext cx="11018520" cy="81567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Fat Digestion         combine with </a:t>
          </a:r>
          <a:r>
            <a:rPr lang="en-US" sz="2800" kern="1200" dirty="0" err="1"/>
            <a:t>Cholacol</a:t>
          </a:r>
          <a:r>
            <a:rPr lang="en-US" sz="2800" kern="1200" dirty="0"/>
            <a:t>® and/or </a:t>
          </a:r>
          <a:r>
            <a:rPr lang="en-US" sz="2800" kern="1200" dirty="0" err="1"/>
            <a:t>Betafood</a:t>
          </a:r>
          <a:r>
            <a:rPr lang="en-US" sz="2800" kern="1200" dirty="0"/>
            <a:t>®</a:t>
          </a:r>
        </a:p>
      </dsp:txBody>
      <dsp:txXfrm>
        <a:off x="39818" y="3342349"/>
        <a:ext cx="10938884" cy="7360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1209F-6350-F74D-B866-6A07475FEF3F}"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17236-0916-A640-AE34-3AFB6078A521}" type="slidenum">
              <a:rPr lang="en-US" smtClean="0"/>
              <a:t>‹#›</a:t>
            </a:fld>
            <a:endParaRPr lang="en-US"/>
          </a:p>
        </p:txBody>
      </p:sp>
    </p:spTree>
    <p:extLst>
      <p:ext uri="{BB962C8B-B14F-4D97-AF65-F5344CB8AC3E}">
        <p14:creationId xmlns:p14="http://schemas.microsoft.com/office/powerpoint/2010/main" val="360456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FA88CF-79C9-46FB-9A9E-E7005B2C152E}"/>
              </a:ext>
            </a:extLst>
          </p:cNvPr>
          <p:cNvSpPr>
            <a:spLocks noGrp="1" noRot="1" noChangeAspect="1" noChangeArrowheads="1" noTextEdit="1"/>
          </p:cNvSpPr>
          <p:nvPr>
            <p:ph type="sldImg"/>
          </p:nvPr>
        </p:nvSpPr>
        <p:spPr>
          <a:xfrm>
            <a:off x="382588" y="685800"/>
            <a:ext cx="6096000" cy="3429000"/>
          </a:xfrm>
          <a:ln/>
        </p:spPr>
      </p:sp>
      <p:sp>
        <p:nvSpPr>
          <p:cNvPr id="104451" name="Rectangle 3">
            <a:extLst>
              <a:ext uri="{FF2B5EF4-FFF2-40B4-BE49-F238E27FC236}">
                <a16:creationId xmlns:a16="http://schemas.microsoft.com/office/drawing/2014/main" id="{D3792E0F-C6C9-4789-A646-CEDD62BC4145}"/>
              </a:ext>
            </a:extLst>
          </p:cNvPr>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2565F"/>
                </a:solidFill>
                <a:effectLst/>
                <a:latin typeface="Harriet"/>
              </a:rPr>
              <a:t>Zeolites are microscopic, porous minerals that cluster to form larger aggregates with small individual cavities, they are naturally occurring adsorbent substances. The type of natural zeolite, SP uses is in GI Adsorb is </a:t>
            </a:r>
            <a:r>
              <a:rPr lang="en-US" b="1" i="0" dirty="0">
                <a:solidFill>
                  <a:srgbClr val="52565F"/>
                </a:solidFill>
                <a:effectLst/>
                <a:latin typeface="Harriet"/>
              </a:rPr>
              <a:t>clinoptilolite</a:t>
            </a:r>
            <a:r>
              <a:rPr lang="en-US" b="0" i="0" dirty="0">
                <a:solidFill>
                  <a:srgbClr val="52565F"/>
                </a:solidFill>
                <a:effectLst/>
                <a:latin typeface="Harriet"/>
              </a:rPr>
              <a:t>, which is specific to human health, It includes an ion exchange as well as surface adsorption capacity.</a:t>
            </a:r>
          </a:p>
          <a:p>
            <a:endParaRPr lang="en-US" b="0" i="0" dirty="0">
              <a:solidFill>
                <a:srgbClr val="52565F"/>
              </a:solidFill>
              <a:effectLst/>
              <a:latin typeface="Harriet"/>
            </a:endParaRPr>
          </a:p>
          <a:p>
            <a:r>
              <a:rPr lang="en-US" b="0" i="0" dirty="0">
                <a:solidFill>
                  <a:srgbClr val="52565F"/>
                </a:solidFill>
                <a:effectLst/>
                <a:latin typeface="Harriet"/>
              </a:rPr>
              <a:t>Clinoptilolite is an “adsorbent” a substance that is capable of trapping certain substances to its surface or exchange within its pores. </a:t>
            </a:r>
          </a:p>
          <a:p>
            <a:endParaRPr lang="en-US" b="0" i="0" dirty="0">
              <a:solidFill>
                <a:srgbClr val="52565F"/>
              </a:solidFill>
              <a:effectLst/>
              <a:latin typeface="Harriet"/>
            </a:endParaRPr>
          </a:p>
          <a:p>
            <a:r>
              <a:rPr lang="en-US" b="0" i="0" dirty="0">
                <a:solidFill>
                  <a:srgbClr val="52565F"/>
                </a:solidFill>
                <a:effectLst/>
                <a:latin typeface="Harriet"/>
              </a:rPr>
              <a:t>Here’s a simple example between and absorbent and a adsorbent: </a:t>
            </a:r>
          </a:p>
          <a:p>
            <a:endParaRPr lang="en-US" b="0" i="0" dirty="0">
              <a:solidFill>
                <a:srgbClr val="52565F"/>
              </a:solidFill>
              <a:effectLst/>
              <a:latin typeface="Harriet"/>
            </a:endParaRPr>
          </a:p>
          <a:p>
            <a:r>
              <a:rPr lang="en-US" b="0" i="0" dirty="0">
                <a:solidFill>
                  <a:srgbClr val="52565F"/>
                </a:solidFill>
                <a:effectLst/>
                <a:latin typeface="Harriet"/>
              </a:rPr>
              <a:t>The difference between an “absorbent,” which traps substances by allowing them to permeate its structure uniformly a paper towel </a:t>
            </a:r>
            <a:r>
              <a:rPr lang="en-US" b="0" i="1" dirty="0">
                <a:solidFill>
                  <a:srgbClr val="52565F"/>
                </a:solidFill>
                <a:effectLst/>
                <a:latin typeface="Harriet"/>
              </a:rPr>
              <a:t>absorbs</a:t>
            </a:r>
            <a:r>
              <a:rPr lang="en-US" b="0" i="0" dirty="0">
                <a:solidFill>
                  <a:srgbClr val="52565F"/>
                </a:solidFill>
                <a:effectLst/>
                <a:latin typeface="Harriet"/>
              </a:rPr>
              <a:t> liquid it brings the substance into it.</a:t>
            </a:r>
          </a:p>
          <a:p>
            <a:endParaRPr lang="en-US" dirty="0"/>
          </a:p>
          <a:p>
            <a:r>
              <a:rPr lang="en-US" b="0" i="0" dirty="0">
                <a:solidFill>
                  <a:srgbClr val="52565F"/>
                </a:solidFill>
                <a:effectLst/>
                <a:latin typeface="Harriet"/>
              </a:rPr>
              <a:t>An adsorbent like piece of notebook paper doesn’t actually draw water in like a paper towel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852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 Adsorb has a patented G-</a:t>
            </a:r>
            <a:r>
              <a:rPr lang="en-US" dirty="0" err="1"/>
              <a:t>Pur</a:t>
            </a:r>
            <a:r>
              <a:rPr lang="en-US" dirty="0"/>
              <a:t> Clinoptilolite which we source from a company called G-Science. This specific Clinoptilolite in studies has shown its ability to support the gut barrier and shield the GI tract from many different types of toxins entering the GI 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one 12-week double blind placebo trial using 1.85 grams of clinoptilolite showed significant improvement in GI integrity compared to placebo in keeping out and eliminating toxins including C-Diff.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used the </a:t>
            </a:r>
            <a:r>
              <a:rPr lang="en-US" dirty="0" err="1"/>
              <a:t>Zonulin</a:t>
            </a:r>
            <a:r>
              <a:rPr lang="en-US" dirty="0"/>
              <a:t> test, which measures a family of </a:t>
            </a:r>
            <a:r>
              <a:rPr lang="en-US" dirty="0" err="1"/>
              <a:t>zonulin</a:t>
            </a:r>
            <a:r>
              <a:rPr lang="en-US" dirty="0"/>
              <a:t> proteins in the stool) when elevated, indicates the breakdown of tight junctions between intestinal epithelial cells.  Again, Clinoptilolite showed a significant decrease in </a:t>
            </a:r>
            <a:r>
              <a:rPr lang="en-US" dirty="0" err="1"/>
              <a:t>Zonulin</a:t>
            </a:r>
            <a:r>
              <a:rPr lang="en-US" dirty="0"/>
              <a:t> levels. </a:t>
            </a:r>
          </a:p>
          <a:p>
            <a:endParaRPr lang="en-US" dirty="0"/>
          </a:p>
          <a:p>
            <a:r>
              <a:rPr lang="en-US" dirty="0"/>
              <a:t>Figure 1: shows the structure of tight junction proteins between cells was retained</a:t>
            </a:r>
          </a:p>
          <a:p>
            <a:endParaRPr lang="en-US" dirty="0"/>
          </a:p>
          <a:p>
            <a:r>
              <a:rPr lang="en-US" dirty="0"/>
              <a:t>Figure 2: shows the barrier strength of the cell monolayer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067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component of GI Adsorb is Cracked wall Chlorella it provides a good source of chlorophyll but probably best known for its detoxifying effects. The World Health Organization did a study showing chlorella pulls dioxin levels down and improves cholesterol levels and blood sugar levels as well as stimulating the immune system</a:t>
            </a:r>
          </a:p>
          <a:p>
            <a:endParaRPr lang="en-US" b="0" i="1" dirty="0">
              <a:solidFill>
                <a:srgbClr val="52565F"/>
              </a:solidFill>
              <a:effectLst/>
              <a:latin typeface="Harriet"/>
            </a:endParaRPr>
          </a:p>
          <a:p>
            <a:r>
              <a:rPr lang="en-US" b="0" i="1" dirty="0">
                <a:solidFill>
                  <a:srgbClr val="52565F"/>
                </a:solidFill>
                <a:effectLst/>
                <a:latin typeface="Harriet"/>
              </a:rPr>
              <a:t>Chlorella</a:t>
            </a:r>
            <a:r>
              <a:rPr lang="en-US" b="0" i="0" dirty="0">
                <a:solidFill>
                  <a:srgbClr val="52565F"/>
                </a:solidFill>
                <a:effectLst/>
                <a:latin typeface="Harriet"/>
              </a:rPr>
              <a:t> in general is powerful sources of nutrition, including macronutrients, micronutrients, and phytonutrients – a triple threat.  Chlorella has a variety of health benefits for humans, including its adsorbent activity.</a:t>
            </a:r>
          </a:p>
          <a:p>
            <a:endParaRPr lang="en-US" b="0" i="1" dirty="0">
              <a:solidFill>
                <a:srgbClr val="52565F"/>
              </a:solidFill>
              <a:effectLst/>
              <a:latin typeface="Harriet"/>
            </a:endParaRPr>
          </a:p>
          <a:p>
            <a:r>
              <a:rPr lang="en-US" b="0" i="1" dirty="0">
                <a:solidFill>
                  <a:srgbClr val="52565F"/>
                </a:solidFill>
                <a:effectLst/>
                <a:latin typeface="Harriet"/>
              </a:rPr>
              <a:t>Chlorella</a:t>
            </a:r>
            <a:r>
              <a:rPr lang="en-US" b="0" i="0" dirty="0">
                <a:solidFill>
                  <a:srgbClr val="52565F"/>
                </a:solidFill>
                <a:effectLst/>
                <a:latin typeface="Harriet"/>
              </a:rPr>
              <a:t> has been studied for its ability to support detoxification. A 2015 study showed its ability</a:t>
            </a:r>
            <a:r>
              <a:rPr lang="en-US" b="0" i="1" dirty="0">
                <a:solidFill>
                  <a:srgbClr val="52565F"/>
                </a:solidFill>
                <a:effectLst/>
                <a:latin typeface="Harriet"/>
              </a:rPr>
              <a:t> </a:t>
            </a:r>
            <a:r>
              <a:rPr lang="en-US" b="0" i="0" dirty="0">
                <a:solidFill>
                  <a:srgbClr val="52565F"/>
                </a:solidFill>
                <a:effectLst/>
                <a:latin typeface="Harriet"/>
              </a:rPr>
              <a:t>to detoxify the body of carcinogenic chemicals – like heterocyclic amines (HCAs) which are carcinogenic and formed when beef, pork or fish are cooked at high temperatures especially pan-fried foods</a:t>
            </a:r>
          </a:p>
          <a:p>
            <a:endParaRPr lang="en-US" b="0" i="0" dirty="0">
              <a:solidFill>
                <a:srgbClr val="52565F"/>
              </a:solidFill>
              <a:effectLst/>
              <a:latin typeface="Harriet"/>
            </a:endParaRPr>
          </a:p>
          <a:p>
            <a:r>
              <a:rPr lang="en-US" b="0" i="0" dirty="0">
                <a:solidFill>
                  <a:srgbClr val="52565F"/>
                </a:solidFill>
                <a:effectLst/>
                <a:latin typeface="Harriet"/>
              </a:rPr>
              <a:t> Also polycyclic aromatic hydrocarbons (PAHs) these chemicals are from gasoline engines, tobacco smoke, burning wood-coal, garbage etc. They form small particles in the air that can affect the nervous system, immune system and beyond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6963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Times New Roman" panose="02020603050405020304" pitchFamily="18" charset="0"/>
                <a:ea typeface="Times New Roman" panose="02020603050405020304" pitchFamily="18" charset="0"/>
              </a:rPr>
              <a:t>COLLINSONIA ROOT - it maintains proper tone in the vascular system.  Magnesium phosphate is an active factor which gives it this function.  Collinsonia primarily has been used to prevent the formation of hemorrhoids and varicose veins, or to assist in their removal if they have already formed.  </a:t>
            </a:r>
          </a:p>
          <a:p>
            <a:endParaRPr lang="en-US"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This product is made from the rock-hard root of the plant, ground up fine and put into capsules.  Remember that in conditions of varicose veins and hemorrhoids, the patient often has a congested liver.</a:t>
            </a: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665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87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5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 Clinoptilolite is a specific patented form of zeolite. It is an ancient volcanic ash mineral with honeycomb shaped pores. The unique purified form of zeolite used in GI </a:t>
            </a:r>
            <a:r>
              <a:rPr lang="en-US" sz="1200" b="0" i="0" u="none" strike="noStrike" baseline="0" dirty="0" err="1">
                <a:solidFill>
                  <a:srgbClr val="000000"/>
                </a:solidFill>
                <a:latin typeface="Calibri" panose="020F0502020204030204" pitchFamily="34" charset="0"/>
              </a:rPr>
              <a:t>AdsorbTM</a:t>
            </a:r>
            <a:r>
              <a:rPr lang="en-US" sz="1200" b="0" i="0" u="none" strike="noStrike" baseline="0" dirty="0">
                <a:solidFill>
                  <a:srgbClr val="000000"/>
                </a:solidFill>
                <a:latin typeface="Calibri" panose="020F0502020204030204" pitchFamily="34" charset="0"/>
              </a:rPr>
              <a:t> has positively charged calcium ions in each honeycomb shaped pore. This allows the product to detoxify metals and microbes and restore overall gut health,</a:t>
            </a:r>
          </a:p>
          <a:p>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 Three main mechanisms of action: </a:t>
            </a:r>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1. Adsorbing – Molecules that have an affinity for the charged calcium become bound and trapped in the honeycomb structures - this includes heavy metals such as lead, mercury, cadmium, and nickel. </a:t>
            </a:r>
          </a:p>
          <a:p>
            <a:r>
              <a:rPr lang="en-US" sz="1200" b="0" i="0" u="none" strike="noStrike" baseline="0" dirty="0">
                <a:solidFill>
                  <a:srgbClr val="000000"/>
                </a:solidFill>
                <a:latin typeface="Calibri" panose="020F0502020204030204" pitchFamily="34" charset="0"/>
              </a:rPr>
              <a:t>2. Binding – Microbes that are small enough to fit in the pores are trapped and held inside to safely pass through the body (these include mycotoxins and bacterial exotoxins). </a:t>
            </a:r>
          </a:p>
          <a:p>
            <a:r>
              <a:rPr lang="en-US" sz="1200" b="0" i="0" u="none" strike="noStrike" baseline="0" dirty="0">
                <a:solidFill>
                  <a:srgbClr val="000000"/>
                </a:solidFill>
                <a:latin typeface="Calibri" panose="020F0502020204030204" pitchFamily="34" charset="0"/>
              </a:rPr>
              <a:t>3. </a:t>
            </a:r>
            <a:r>
              <a:rPr lang="en-US" sz="1200" b="0" i="0" u="none" strike="noStrike" baseline="0" dirty="0" err="1">
                <a:solidFill>
                  <a:srgbClr val="000000"/>
                </a:solidFill>
                <a:latin typeface="Calibri" panose="020F0502020204030204" pitchFamily="34" charset="0"/>
              </a:rPr>
              <a:t>Agglomoration</a:t>
            </a:r>
            <a:r>
              <a:rPr lang="en-US" sz="1200" b="0" i="0" u="none" strike="noStrike" baseline="0" dirty="0">
                <a:solidFill>
                  <a:srgbClr val="000000"/>
                </a:solidFill>
                <a:latin typeface="Calibri" panose="020F0502020204030204" pitchFamily="34" charset="0"/>
              </a:rPr>
              <a:t> – The clinoptilolite minerals will surround substance and bind together to form an agglomerate shell, safely removing it from the body. </a:t>
            </a:r>
          </a:p>
          <a:p>
            <a:endParaRPr lang="en-US" dirty="0"/>
          </a:p>
          <a:p>
            <a:endParaRPr lang="en-US" dirty="0"/>
          </a:p>
          <a:p>
            <a:endParaRPr lang="en-US" dirty="0"/>
          </a:p>
          <a:p>
            <a:endParaRPr lang="en-US" dirty="0"/>
          </a:p>
          <a:p>
            <a:r>
              <a:rPr lang="en-US" dirty="0"/>
              <a:t>PB-Lead</a:t>
            </a:r>
          </a:p>
          <a:p>
            <a:r>
              <a:rPr lang="en-US" dirty="0"/>
              <a:t>Cd-Cadmium</a:t>
            </a:r>
          </a:p>
          <a:p>
            <a:r>
              <a:rPr lang="en-US" dirty="0"/>
              <a:t>Cu-Copper</a:t>
            </a:r>
          </a:p>
          <a:p>
            <a:r>
              <a:rPr lang="en-US" dirty="0"/>
              <a:t>Co-Cobalt</a:t>
            </a:r>
          </a:p>
          <a:p>
            <a:r>
              <a:rPr lang="en-US" dirty="0"/>
              <a:t>Hg- Mercury</a:t>
            </a:r>
          </a:p>
          <a:p>
            <a:r>
              <a:rPr lang="en-US" dirty="0"/>
              <a:t>Ni-Nickel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1500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2565F"/>
                </a:solidFill>
                <a:effectLst/>
                <a:latin typeface="Harriet"/>
              </a:rPr>
              <a:t>Clinoptilolite’s adsorbent properties make it critical for the elimination of mycotoxins, includes aflatoxins which are caused by molds found on many foods – nuts can be high in aflatoxins</a:t>
            </a:r>
          </a:p>
          <a:p>
            <a:endParaRPr lang="en-US" b="0" i="0" dirty="0">
              <a:solidFill>
                <a:srgbClr val="52565F"/>
              </a:solidFill>
              <a:effectLst/>
              <a:latin typeface="Harriet"/>
            </a:endParaRPr>
          </a:p>
          <a:p>
            <a:r>
              <a:rPr lang="en-US" b="0" i="0" dirty="0">
                <a:solidFill>
                  <a:srgbClr val="52565F"/>
                </a:solidFill>
                <a:effectLst/>
                <a:latin typeface="Harriet"/>
              </a:rPr>
              <a:t>Exotoxins are secreted by bacteria can be eliminated with clinoptilolite as well as</a:t>
            </a:r>
          </a:p>
          <a:p>
            <a:r>
              <a:rPr lang="en-US" b="0" i="0" dirty="0">
                <a:solidFill>
                  <a:srgbClr val="52565F"/>
                </a:solidFill>
                <a:effectLst/>
                <a:latin typeface="Harriet"/>
              </a:rPr>
              <a:t> ammonia, cholesterol, and harmful heavy metals, such as lead, cadmium, silver, and mercury. Mycotoxins are secondary metabolites produced by microscopic fungi, and they are associated with negative health outcomes in humans</a:t>
            </a:r>
          </a:p>
          <a:p>
            <a:endParaRPr lang="en-US" b="0" i="0" dirty="0">
              <a:solidFill>
                <a:srgbClr val="52565F"/>
              </a:solidFill>
              <a:effectLst/>
              <a:latin typeface="Harriet"/>
            </a:endParaRPr>
          </a:p>
          <a:p>
            <a:r>
              <a:rPr lang="en-US" b="0" i="0" dirty="0">
                <a:solidFill>
                  <a:srgbClr val="52565F"/>
                </a:solidFill>
                <a:effectLst/>
                <a:latin typeface="Harriet"/>
              </a:rPr>
              <a:t>Clinoptilolite promotes regular bowel movements by support the GI lining under stress conditions, it counteracts GI barrier damage, and enhances mucosal barrier protection and repair.</a:t>
            </a:r>
          </a:p>
          <a:p>
            <a:endParaRPr lang="en-US" b="0" i="0" dirty="0">
              <a:solidFill>
                <a:srgbClr val="52565F"/>
              </a:solidFill>
              <a:effectLst/>
              <a:latin typeface="Harriet"/>
            </a:endParaRPr>
          </a:p>
          <a:p>
            <a:r>
              <a:rPr lang="en-US" b="0" i="0" dirty="0">
                <a:solidFill>
                  <a:srgbClr val="52565F"/>
                </a:solidFill>
                <a:effectLst/>
                <a:latin typeface="Harriet"/>
              </a:rPr>
              <a:t>GI Adsorb is effective for toxin removal, helping the body’s natural detoxification process remove toxins and keep the body in homeostasis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600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275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Zonulin is a test to look at a specific proteins when increased represents increased GI toxicity because of its ability to open tight junctions of the intestinal lining </a:t>
            </a:r>
          </a:p>
          <a:p>
            <a:endParaRPr lang="en-US" sz="1200" dirty="0"/>
          </a:p>
          <a:p>
            <a:r>
              <a:rPr lang="en-US" sz="1200" dirty="0"/>
              <a:t>Lac-tu-lose mannitol test – A urine test to check leaky gut syndrome by seeing how much sugar leaks through the gut lining</a:t>
            </a:r>
          </a:p>
          <a:p>
            <a:endParaRPr lang="en-US" sz="1200" dirty="0"/>
          </a:p>
          <a:p>
            <a:r>
              <a:rPr lang="en-US" sz="1200" dirty="0"/>
              <a:t>A1-antitrypsin – Is a protein produced by the liver it circulates in the blood, high levels in the stool can signify gut barrier disruption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77596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145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AFBEA80-B7F2-455F-934B-9EA4751565B0}"/>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EA6DA4D2-DD0B-4606-8CDD-94DEA483D6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B9F8AD0E-A720-4469-B6B0-2CFF2DB56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9DF9E3-F33D-4A0F-8C4A-E1A084D9EC8B}" type="slidenum">
              <a:rPr lang="en-US" altLang="en-US" smtClean="0">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One of the main issues of course with leaky gut is hyperpermeability of the GI tract due to compounds or toxins that cross the GI barrier because of a weakened and damaged mucosal lining</a:t>
            </a:r>
          </a:p>
          <a:p>
            <a:endParaRPr lang="en-US" sz="1000" dirty="0"/>
          </a:p>
          <a:p>
            <a:pPr marL="0" marR="0">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GI Stability with the 2-FL’  the prebiotic carbohydrate that is chemically identical to human milk oligosaccharides has shown to benefit the lower GI, where only a few Bifidobacterium strains can metabolize it to enhance microbiome function. 2’-FL has shown to positively support the proper functioning of the GI barriers, also, by decreasing immune activation and inflammation. </a:t>
            </a:r>
          </a:p>
          <a:p>
            <a:pPr marL="0" marR="0">
              <a:lnSpc>
                <a:spcPct val="115000"/>
              </a:lnSpc>
              <a:spcBef>
                <a:spcPts val="0"/>
              </a:spcBef>
              <a:spcAft>
                <a:spcPts val="10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2’-FL as a Decoy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2’-FL also acting as a decoy in the gut. Microbial invaders make their way to the lower GI where they adhere to surface sugars that line our GI tract, here they colonize and create biological toxins, which in turn leads to dysbiosis, inflammation, and gut symptoms. 2’-FL has a similar structure to the surface sugars that line the GI tract, causing the microbial invaders to attach to the 2’-FL as opposed to our own GI tract, diverting the microbes away from healthy tissue and avoiding an inflammatory response. </a:t>
            </a:r>
          </a:p>
          <a:p>
            <a:pPr marL="0" marR="0">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Okra Pepsin E3 with its fiber and mucilage properties is soothing to the digestive tract, it has anti-adhesive properties that block H. Pylori colonization in the stomach and binds to bile acids allowing for excretion of cholesterol and toxic metabolites through the stool.</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Okra is also high in key nutrients that help with inflammation, methylation, oxidative stress and blood sugar balance. Don’t forget the Pepsin in this product helps digest invaders that adhere GI tract and the E3 that helps to heal the GI tract.</a:t>
            </a:r>
          </a:p>
          <a:p>
            <a:pPr marL="0" marR="0">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812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80730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r>
              <a:rPr lang="en-US" altLang="en-US" sz="1200" b="1" dirty="0">
                <a:solidFill>
                  <a:srgbClr val="000000"/>
                </a:solidFill>
                <a:latin typeface="Book Antiqua" panose="02040602050305030304" pitchFamily="18" charset="0"/>
              </a:rPr>
              <a:t>In 1989 the EPA estimated in</a:t>
            </a:r>
            <a:r>
              <a:rPr lang="en-US" altLang="en-US" sz="1200" b="1" dirty="0">
                <a:solidFill>
                  <a:srgbClr val="FF0000"/>
                </a:solidFill>
                <a:latin typeface="Book Antiqua" panose="02040602050305030304" pitchFamily="18" charset="0"/>
              </a:rPr>
              <a:t> </a:t>
            </a:r>
            <a:r>
              <a:rPr lang="en-US" altLang="en-US" sz="1200" b="1" dirty="0">
                <a:solidFill>
                  <a:srgbClr val="C00000"/>
                </a:solidFill>
                <a:latin typeface="Book Antiqua" panose="02040602050305030304" pitchFamily="18" charset="0"/>
              </a:rPr>
              <a:t>1 year almost </a:t>
            </a:r>
          </a:p>
          <a:p>
            <a:pPr algn="ctr" eaLnBrk="1" hangingPunct="1"/>
            <a:r>
              <a:rPr lang="en-US" altLang="en-US" sz="1200" b="1" dirty="0">
                <a:solidFill>
                  <a:srgbClr val="C00000"/>
                </a:solidFill>
                <a:latin typeface="Book Antiqua" panose="02040602050305030304" pitchFamily="18" charset="0"/>
              </a:rPr>
              <a:t>6 billion </a:t>
            </a:r>
            <a:r>
              <a:rPr lang="en-US" altLang="en-US" sz="1200" b="1" dirty="0" err="1">
                <a:solidFill>
                  <a:srgbClr val="C00000"/>
                </a:solidFill>
                <a:latin typeface="Book Antiqua" panose="02040602050305030304" pitchFamily="18" charset="0"/>
              </a:rPr>
              <a:t>lbs</a:t>
            </a:r>
            <a:r>
              <a:rPr lang="en-US" altLang="en-US" sz="1200" b="1" dirty="0">
                <a:solidFill>
                  <a:srgbClr val="C00000"/>
                </a:solidFill>
                <a:latin typeface="Book Antiqua" panose="02040602050305030304" pitchFamily="18" charset="0"/>
              </a:rPr>
              <a:t> </a:t>
            </a:r>
            <a:r>
              <a:rPr lang="en-US" altLang="en-US" sz="1200" b="1" dirty="0">
                <a:solidFill>
                  <a:srgbClr val="000000"/>
                </a:solidFill>
                <a:latin typeface="Book Antiqua" panose="02040602050305030304" pitchFamily="18" charset="0"/>
              </a:rPr>
              <a:t>of chemicals were either dumped into public sewage or released into</a:t>
            </a:r>
          </a:p>
          <a:p>
            <a:pPr algn="ctr" eaLnBrk="1" hangingPunct="1"/>
            <a:r>
              <a:rPr lang="en-US" altLang="en-US" sz="1200" b="1" dirty="0">
                <a:solidFill>
                  <a:srgbClr val="000000"/>
                </a:solidFill>
                <a:latin typeface="Book Antiqua" panose="02040602050305030304" pitchFamily="18" charset="0"/>
              </a:rPr>
              <a:t>the ground, surface waters or air.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2731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63497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86158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lide Image Placeholder 1">
            <a:extLst>
              <a:ext uri="{FF2B5EF4-FFF2-40B4-BE49-F238E27FC236}">
                <a16:creationId xmlns:a16="http://schemas.microsoft.com/office/drawing/2014/main" id="{F8A124A1-AB8C-468F-BDC1-02F24B90764F}"/>
              </a:ext>
            </a:extLst>
          </p:cNvPr>
          <p:cNvSpPr>
            <a:spLocks noGrp="1" noRot="1" noChangeAspect="1" noChangeArrowheads="1" noTextEdit="1"/>
          </p:cNvSpPr>
          <p:nvPr>
            <p:ph type="sldImg"/>
          </p:nvPr>
        </p:nvSpPr>
        <p:spPr>
          <a:xfrm>
            <a:off x="457200" y="720725"/>
            <a:ext cx="6400800" cy="3600450"/>
          </a:xfrm>
          <a:ln/>
        </p:spPr>
      </p:sp>
      <p:sp>
        <p:nvSpPr>
          <p:cNvPr id="900099" name="Notes Placeholder 2">
            <a:extLst>
              <a:ext uri="{FF2B5EF4-FFF2-40B4-BE49-F238E27FC236}">
                <a16:creationId xmlns:a16="http://schemas.microsoft.com/office/drawing/2014/main" id="{1E46270B-A72D-4542-8B02-6ACE8433B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646B4F01-A3BE-44D5-8C92-0582D163D933}"/>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47F526-E53A-4ECD-ADC0-B16CA6CD164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0C26971-8186-4C81-8A01-8C74D2706760}"/>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51CECFC0-0319-4306-81DA-76BF312F02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0530CD3C-CAF8-47F3-9969-7406F364D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9D24C-B09C-47B0-A51E-9A305272D7BB}" type="slidenum">
              <a:rPr lang="en-US" altLang="en-US" smtClean="0">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387797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36423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218577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Adsorb was released last month and I know many practitioners have started to integrate GI Adsorb into their practices</a:t>
            </a:r>
          </a:p>
          <a:p>
            <a:endParaRPr lang="en-US" dirty="0"/>
          </a:p>
          <a:p>
            <a:r>
              <a:rPr lang="en-US" dirty="0"/>
              <a:t>GI Adsorb is the replacement for </a:t>
            </a:r>
            <a:r>
              <a:rPr lang="en-US" dirty="0" err="1"/>
              <a:t>Cholacol</a:t>
            </a:r>
            <a:r>
              <a:rPr lang="en-US" dirty="0"/>
              <a:t> II, as many of you know because of issues with Bentonite clay we haven’t had Cholacol II for several years. </a:t>
            </a:r>
          </a:p>
          <a:p>
            <a:endParaRPr lang="en-US" dirty="0"/>
          </a:p>
          <a:p>
            <a:r>
              <a:rPr lang="en-US" dirty="0"/>
              <a:t>As good as Choloacol II was, I believe GI Adsorb will be better and more diverse in its uses.</a:t>
            </a:r>
          </a:p>
          <a:p>
            <a:r>
              <a:rPr lang="en-US" dirty="0"/>
              <a:t> </a:t>
            </a:r>
          </a:p>
          <a:p>
            <a:pPr marL="228600" indent="-228600">
              <a:buAutoNum type="arabicPeriod"/>
            </a:pPr>
            <a:r>
              <a:rPr lang="en-US" dirty="0" err="1"/>
              <a:t>Cholacol</a:t>
            </a:r>
            <a:r>
              <a:rPr lang="en-US" dirty="0"/>
              <a:t> II was a short-term product used typically for a week or two, it had limited range of what it was used for and in some cases could cause bloating or stomach cramps</a:t>
            </a:r>
          </a:p>
          <a:p>
            <a:pPr marL="0" indent="0">
              <a:buNone/>
            </a:pPr>
            <a:r>
              <a:rPr lang="en-US" dirty="0"/>
              <a:t> </a:t>
            </a:r>
          </a:p>
          <a:p>
            <a:pPr marL="0" indent="0">
              <a:buNone/>
            </a:pPr>
            <a:r>
              <a:rPr lang="en-US" dirty="0"/>
              <a:t>2. The dosage of </a:t>
            </a:r>
            <a:r>
              <a:rPr lang="en-US" dirty="0" err="1"/>
              <a:t>Cholacol</a:t>
            </a:r>
            <a:r>
              <a:rPr lang="en-US" dirty="0"/>
              <a:t> II was very high at 12 per day on an empty stomach, which many patients found it hard to comply with.  </a:t>
            </a:r>
          </a:p>
          <a:p>
            <a:pPr marL="0" indent="0">
              <a:buNone/>
            </a:pPr>
            <a:endParaRPr lang="en-US" b="1" dirty="0"/>
          </a:p>
          <a:p>
            <a:pPr marL="0" indent="0">
              <a:buNone/>
            </a:pPr>
            <a:r>
              <a:rPr lang="en-US" b="1" dirty="0"/>
              <a:t>Lets’ talk about what makes GI Adsorb such a special product…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76BCC-F5BA-40F1-AF6C-058F148CD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028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Process has been on the search and testing many types of products for several years and finally secured an sourced a specific ingredient that met the standards and quality we demand and with research to back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dirty="0"/>
              <a:t>You can see at the bottom of this slide some of the other ingredients we considered and tested. These included Activated Charcoal, Diatomaceous Earth, </a:t>
            </a:r>
            <a:r>
              <a:rPr lang="en-US" dirty="0" err="1"/>
              <a:t>Humic</a:t>
            </a:r>
            <a:r>
              <a:rPr lang="en-US" dirty="0"/>
              <a:t>/Fulvic acid, and other sources of Bentonite Clay, all of which had limited scope of efficacy and other issues associated with them.   </a:t>
            </a:r>
            <a:endParaRPr lang="en-US" sz="18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 Clinoptilolite is also stable at different pH’s and is exceptionally pure, making it superior to other similar products in the market containing bentonite clay or charcoal.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Clinoptilolite a specific form of Zeolite rose to the top with all the areas it supports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Zeolites/ Clinoptilolite were first used for water purification and has stood the test of time for its adsorbent qualities and beyond.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Let’s break it down a bit further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7250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39F6-F40C-AF49-BE31-E7816374D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B10AD7-9B12-B84A-A752-A03B7628A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256A7-BAFF-AD43-BC47-4C0FDCA6A6EE}"/>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8C79289A-BA7B-A14D-9FE4-5F63047AE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41EF-9DC4-E049-B67A-332336C19B39}"/>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87731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B7E1-1F07-5F4A-81A7-5CF313D1E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E4F2B-EC4B-7342-9A0A-40116F31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4AEDC-241E-6E4D-B250-9157B805262A}"/>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9FCC4C2B-F7F9-6C4F-AE03-26C7F0A1A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AB9D1-11D9-054C-A500-43C4289715B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70081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74D04-0E18-D041-81BA-745587F9B7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E12C8-8293-5B47-941A-F2585C934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D7CD-6252-584E-AB51-6BDCB0575B97}"/>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F85F2EC4-6646-6E41-A056-E569CFE19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8B1B9-29DA-0447-AF7C-B94B9D6F044F}"/>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85911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254893972"/>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258B502-E6B3-4166-904D-5019BD644706}"/>
              </a:ext>
            </a:extLst>
          </p:cNvPr>
          <p:cNvSpPr>
            <a:spLocks noGrp="1"/>
          </p:cNvSpPr>
          <p:nvPr>
            <p:ph type="sldNum" sz="quarter" idx="10"/>
          </p:nvPr>
        </p:nvSpPr>
        <p:spPr/>
        <p:txBody>
          <a:bodyPr/>
          <a:lstStyle>
            <a:lvl1pPr>
              <a:defRPr/>
            </a:lvl1pPr>
          </a:lstStyle>
          <a:p>
            <a:fld id="{E76D707D-DB7D-4163-87C6-9A58225A0860}" type="slidenum">
              <a:rPr lang="en-AU" altLang="en-US"/>
              <a:pPr/>
              <a:t>‹#›</a:t>
            </a:fld>
            <a:endParaRPr lang="en-AU" altLang="en-US"/>
          </a:p>
        </p:txBody>
      </p:sp>
    </p:spTree>
    <p:extLst>
      <p:ext uri="{BB962C8B-B14F-4D97-AF65-F5344CB8AC3E}">
        <p14:creationId xmlns:p14="http://schemas.microsoft.com/office/powerpoint/2010/main" val="1606186551"/>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403719487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0F640869-762D-4190-B50D-D35F7ED7374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373FF541-9F64-4ABF-A606-C14B59B690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237B1C5-CAA9-46E9-A90E-96A42B922D38}"/>
              </a:ext>
            </a:extLst>
          </p:cNvPr>
          <p:cNvSpPr>
            <a:spLocks noGrp="1"/>
          </p:cNvSpPr>
          <p:nvPr>
            <p:ph type="sldNum" sz="quarter" idx="12"/>
          </p:nvPr>
        </p:nvSpPr>
        <p:spPr>
          <a:xfrm>
            <a:off x="11277600" y="6419851"/>
            <a:ext cx="914400" cy="365125"/>
          </a:xfrm>
        </p:spPr>
        <p:txBody>
          <a:bodyPr/>
          <a:lstStyle>
            <a:lvl1pPr>
              <a:defRPr/>
            </a:lvl1pPr>
          </a:lstStyle>
          <a:p>
            <a:fld id="{8411997E-13EE-4F60-BA39-08491BFEF60F}" type="slidenum">
              <a:rPr lang="en-AU" altLang="en-US"/>
              <a:pPr/>
              <a:t>‹#›</a:t>
            </a:fld>
            <a:endParaRPr lang="en-AU" altLang="en-US"/>
          </a:p>
        </p:txBody>
      </p:sp>
    </p:spTree>
    <p:extLst>
      <p:ext uri="{BB962C8B-B14F-4D97-AF65-F5344CB8AC3E}">
        <p14:creationId xmlns:p14="http://schemas.microsoft.com/office/powerpoint/2010/main" val="4172635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421C68E5-6009-4A69-91DC-C9C767DF0D25}"/>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B7CB51E2-A62A-446A-A54E-AE3A11F2E1C6}"/>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FCFE2BD5-2A23-4BDA-85E3-1162A79A1969}"/>
              </a:ext>
            </a:extLst>
          </p:cNvPr>
          <p:cNvSpPr>
            <a:spLocks noGrp="1"/>
          </p:cNvSpPr>
          <p:nvPr>
            <p:ph type="sldNum" sz="quarter" idx="12"/>
          </p:nvPr>
        </p:nvSpPr>
        <p:spPr>
          <a:xfrm>
            <a:off x="9347200" y="6426201"/>
            <a:ext cx="2844800" cy="365125"/>
          </a:xfrm>
        </p:spPr>
        <p:txBody>
          <a:bodyPr/>
          <a:lstStyle>
            <a:lvl1pPr>
              <a:defRPr/>
            </a:lvl1pPr>
          </a:lstStyle>
          <a:p>
            <a:fld id="{0B8A4931-7C85-4AE9-87B1-FFF48AD0BFD7}" type="slidenum">
              <a:rPr lang="en-AU" altLang="en-US"/>
              <a:pPr/>
              <a:t>‹#›</a:t>
            </a:fld>
            <a:endParaRPr lang="en-AU" altLang="en-US"/>
          </a:p>
        </p:txBody>
      </p:sp>
    </p:spTree>
    <p:extLst>
      <p:ext uri="{BB962C8B-B14F-4D97-AF65-F5344CB8AC3E}">
        <p14:creationId xmlns:p14="http://schemas.microsoft.com/office/powerpoint/2010/main" val="3781919148"/>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03B4AE2E-E567-495B-B77F-4DB9BF9BFB9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33D4FD94-1D22-45F9-9234-92C5DF3BE740}"/>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4C85B184-FFF6-480C-A452-82F5ABCD4322}"/>
              </a:ext>
            </a:extLst>
          </p:cNvPr>
          <p:cNvSpPr>
            <a:spLocks noGrp="1"/>
          </p:cNvSpPr>
          <p:nvPr>
            <p:ph type="sldNum" sz="quarter" idx="12"/>
          </p:nvPr>
        </p:nvSpPr>
        <p:spPr>
          <a:xfrm>
            <a:off x="11277600" y="6434139"/>
            <a:ext cx="914400" cy="365125"/>
          </a:xfrm>
        </p:spPr>
        <p:txBody>
          <a:bodyPr/>
          <a:lstStyle>
            <a:lvl1pPr>
              <a:defRPr/>
            </a:lvl1pPr>
          </a:lstStyle>
          <a:p>
            <a:fld id="{183EF566-1DC7-4A60-A6B7-E28D22402846}" type="slidenum">
              <a:rPr lang="en-AU" altLang="en-US"/>
              <a:pPr/>
              <a:t>‹#›</a:t>
            </a:fld>
            <a:endParaRPr lang="en-AU" altLang="en-US"/>
          </a:p>
        </p:txBody>
      </p:sp>
    </p:spTree>
    <p:extLst>
      <p:ext uri="{BB962C8B-B14F-4D97-AF65-F5344CB8AC3E}">
        <p14:creationId xmlns:p14="http://schemas.microsoft.com/office/powerpoint/2010/main" val="411928746"/>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81FA79-563B-4B65-9AFD-81D291BBBA34}"/>
              </a:ext>
            </a:extLst>
          </p:cNvPr>
          <p:cNvSpPr>
            <a:spLocks noGrp="1"/>
          </p:cNvSpPr>
          <p:nvPr>
            <p:ph type="sldNum" sz="quarter" idx="10"/>
          </p:nvPr>
        </p:nvSpPr>
        <p:spPr>
          <a:xfrm>
            <a:off x="10953752" y="6315075"/>
            <a:ext cx="1238249" cy="571500"/>
          </a:xfrm>
        </p:spPr>
        <p:txBody>
          <a:bodyPr/>
          <a:lstStyle>
            <a:lvl1pPr>
              <a:defRPr/>
            </a:lvl1pPr>
          </a:lstStyle>
          <a:p>
            <a:fld id="{FC086640-D50B-47F9-8366-01C83D5C7938}" type="slidenum">
              <a:rPr lang="en-AU" altLang="en-US"/>
              <a:pPr/>
              <a:t>‹#›</a:t>
            </a:fld>
            <a:endParaRPr lang="en-AU" altLang="en-US"/>
          </a:p>
        </p:txBody>
      </p:sp>
    </p:spTree>
    <p:extLst>
      <p:ext uri="{BB962C8B-B14F-4D97-AF65-F5344CB8AC3E}">
        <p14:creationId xmlns:p14="http://schemas.microsoft.com/office/powerpoint/2010/main" val="1418974458"/>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6D46BA-9558-4D08-A82C-91CB55881152}"/>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B95C9C55-06A5-49F8-8A2C-96736D287F7E}"/>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809D486-B643-48E6-9645-4B49D17256ED}"/>
              </a:ext>
            </a:extLst>
          </p:cNvPr>
          <p:cNvSpPr>
            <a:spLocks noGrp="1"/>
          </p:cNvSpPr>
          <p:nvPr>
            <p:ph type="sldNum" sz="quarter" idx="12"/>
          </p:nvPr>
        </p:nvSpPr>
        <p:spPr>
          <a:xfrm>
            <a:off x="8737600" y="6356351"/>
            <a:ext cx="2844800" cy="365125"/>
          </a:xfrm>
        </p:spPr>
        <p:txBody>
          <a:bodyPr/>
          <a:lstStyle>
            <a:lvl1pPr>
              <a:defRPr/>
            </a:lvl1pPr>
          </a:lstStyle>
          <a:p>
            <a:fld id="{475358A3-FE01-4F9B-91DB-76A38A2B0CC2}" type="slidenum">
              <a:rPr lang="en-AU" altLang="en-US"/>
              <a:pPr/>
              <a:t>‹#›</a:t>
            </a:fld>
            <a:endParaRPr lang="en-AU" altLang="en-US"/>
          </a:p>
        </p:txBody>
      </p:sp>
    </p:spTree>
    <p:extLst>
      <p:ext uri="{BB962C8B-B14F-4D97-AF65-F5344CB8AC3E}">
        <p14:creationId xmlns:p14="http://schemas.microsoft.com/office/powerpoint/2010/main" val="353015212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439A-781C-A544-B0F3-BFA98B7E4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7EAC7-422D-6D46-894D-ADE5F8D6D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47169-48AF-C44E-B9F3-64D4EFF7EC0F}"/>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F995F209-93EC-4943-904D-DBF50EF71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F249E-28AC-0B40-8A81-826489BF6C91}"/>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8729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293FA-EE59-47A2-BF79-374AE640AFE0}"/>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1206E5FC-4024-4771-B196-CF1164C694F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0646B650-16BB-4FEB-8142-379A79A45A28}"/>
              </a:ext>
            </a:extLst>
          </p:cNvPr>
          <p:cNvSpPr>
            <a:spLocks noGrp="1"/>
          </p:cNvSpPr>
          <p:nvPr>
            <p:ph type="sldNum" sz="quarter" idx="12"/>
          </p:nvPr>
        </p:nvSpPr>
        <p:spPr>
          <a:xfrm>
            <a:off x="11277600" y="6381751"/>
            <a:ext cx="914400" cy="365125"/>
          </a:xfrm>
        </p:spPr>
        <p:txBody>
          <a:bodyPr/>
          <a:lstStyle>
            <a:lvl1pPr>
              <a:defRPr/>
            </a:lvl1pPr>
          </a:lstStyle>
          <a:p>
            <a:fld id="{365A1F2D-CB83-4271-983F-335DD01BF6BE}" type="slidenum">
              <a:rPr lang="en-AU" altLang="en-US"/>
              <a:pPr/>
              <a:t>‹#›</a:t>
            </a:fld>
            <a:endParaRPr lang="en-AU" altLang="en-US"/>
          </a:p>
        </p:txBody>
      </p:sp>
    </p:spTree>
    <p:extLst>
      <p:ext uri="{BB962C8B-B14F-4D97-AF65-F5344CB8AC3E}">
        <p14:creationId xmlns:p14="http://schemas.microsoft.com/office/powerpoint/2010/main" val="4192085924"/>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A62BF77B-93D9-40BD-868E-4BA427C74D8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FF7F61F-959B-4D01-8F65-081688FCAA8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97245200-835D-4B3D-B085-E040C14A9C1F}"/>
              </a:ext>
            </a:extLst>
          </p:cNvPr>
          <p:cNvSpPr>
            <a:spLocks noGrp="1"/>
          </p:cNvSpPr>
          <p:nvPr>
            <p:ph type="sldNum" sz="quarter" idx="12"/>
          </p:nvPr>
        </p:nvSpPr>
        <p:spPr>
          <a:xfrm>
            <a:off x="11277600" y="6419851"/>
            <a:ext cx="914400" cy="365125"/>
          </a:xfrm>
        </p:spPr>
        <p:txBody>
          <a:bodyPr/>
          <a:lstStyle>
            <a:lvl1pPr>
              <a:defRPr/>
            </a:lvl1pPr>
          </a:lstStyle>
          <a:p>
            <a:fld id="{F14A8380-FFF0-41E2-8C3F-3196679D03E6}" type="slidenum">
              <a:rPr lang="en-AU" altLang="en-US"/>
              <a:pPr/>
              <a:t>‹#›</a:t>
            </a:fld>
            <a:endParaRPr lang="en-AU" altLang="en-US"/>
          </a:p>
        </p:txBody>
      </p:sp>
    </p:spTree>
    <p:extLst>
      <p:ext uri="{BB962C8B-B14F-4D97-AF65-F5344CB8AC3E}">
        <p14:creationId xmlns:p14="http://schemas.microsoft.com/office/powerpoint/2010/main" val="666982656"/>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3080AA72-2FE0-489E-8A07-68B357684063}"/>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05380137-E419-4D33-AD8F-8BCD0B4DBC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EE7105E6-DCC8-44C6-8D6E-502AEDEE3468}"/>
              </a:ext>
            </a:extLst>
          </p:cNvPr>
          <p:cNvSpPr>
            <a:spLocks noGrp="1"/>
          </p:cNvSpPr>
          <p:nvPr>
            <p:ph type="sldNum" sz="quarter" idx="12"/>
          </p:nvPr>
        </p:nvSpPr>
        <p:spPr>
          <a:xfrm>
            <a:off x="11277600" y="6405564"/>
            <a:ext cx="914400" cy="365125"/>
          </a:xfrm>
        </p:spPr>
        <p:txBody>
          <a:bodyPr/>
          <a:lstStyle>
            <a:lvl1pPr>
              <a:defRPr/>
            </a:lvl1pPr>
          </a:lstStyle>
          <a:p>
            <a:fld id="{3D3A7B2F-4B2F-494D-A2A0-E273D211EE98}" type="slidenum">
              <a:rPr lang="en-AU" altLang="en-US"/>
              <a:pPr/>
              <a:t>‹#›</a:t>
            </a:fld>
            <a:endParaRPr lang="en-AU" altLang="en-US"/>
          </a:p>
        </p:txBody>
      </p:sp>
    </p:spTree>
    <p:extLst>
      <p:ext uri="{BB962C8B-B14F-4D97-AF65-F5344CB8AC3E}">
        <p14:creationId xmlns:p14="http://schemas.microsoft.com/office/powerpoint/2010/main" val="3351295943"/>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D77BC67-C215-4F94-A85F-CAFEA0125240}"/>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7AF2A83D-1EFC-44C3-99A5-52806C762FA5}"/>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DE8F1D-C688-4460-A5E8-425834780FB3}"/>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1F3E06E1-8A3F-4CF3-98FE-093AF0F7B090}"/>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9413D129-B410-4332-96D9-BFF2C7B7AAD7}"/>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CEEE51-EE02-4CDF-A02A-CA13A8A7F96C}"/>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58FEB95-E120-431B-8535-5A89154C917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B0B2586C-F8CB-4911-8F93-5CA17E2DAE24}" type="datetimeFigureOut">
              <a:rPr lang="en-US"/>
              <a:pPr>
                <a:defRPr/>
              </a:pPr>
              <a:t>1/19/2022</a:t>
            </a:fld>
            <a:endParaRPr lang="en-US"/>
          </a:p>
        </p:txBody>
      </p:sp>
      <p:sp>
        <p:nvSpPr>
          <p:cNvPr id="11" name="Footer Placeholder 4">
            <a:extLst>
              <a:ext uri="{FF2B5EF4-FFF2-40B4-BE49-F238E27FC236}">
                <a16:creationId xmlns:a16="http://schemas.microsoft.com/office/drawing/2014/main" id="{296746E6-BC49-42FF-A547-CAC1F1B1295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09AB3746-7CE7-4611-B039-C287FE2C0A98}"/>
              </a:ext>
            </a:extLst>
          </p:cNvPr>
          <p:cNvSpPr>
            <a:spLocks noGrp="1"/>
          </p:cNvSpPr>
          <p:nvPr>
            <p:ph type="sldNum" sz="quarter" idx="12"/>
          </p:nvPr>
        </p:nvSpPr>
        <p:spPr/>
        <p:txBody>
          <a:bodyPr/>
          <a:lstStyle>
            <a:lvl1pPr>
              <a:defRPr/>
            </a:lvl1pPr>
          </a:lstStyle>
          <a:p>
            <a:fld id="{B941F4CB-9C45-485F-B810-E4053E1867B7}" type="slidenum">
              <a:rPr lang="en-US" altLang="en-US"/>
              <a:pPr/>
              <a:t>‹#›</a:t>
            </a:fld>
            <a:endParaRPr lang="en-US" altLang="en-US"/>
          </a:p>
        </p:txBody>
      </p:sp>
    </p:spTree>
    <p:extLst>
      <p:ext uri="{BB962C8B-B14F-4D97-AF65-F5344CB8AC3E}">
        <p14:creationId xmlns:p14="http://schemas.microsoft.com/office/powerpoint/2010/main" val="53522519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45A6C762-3D0B-4A4D-8932-CC36D924A8B6}"/>
              </a:ext>
            </a:extLst>
          </p:cNvPr>
          <p:cNvSpPr>
            <a:spLocks noGrp="1" noChangeArrowheads="1"/>
          </p:cNvSpPr>
          <p:nvPr>
            <p:ph type="dt" sz="half" idx="10"/>
          </p:nvPr>
        </p:nvSpPr>
        <p:spPr>
          <a:xfrm>
            <a:off x="0" y="0"/>
            <a:ext cx="0" cy="0"/>
          </a:xfrm>
        </p:spPr>
        <p:txBody>
          <a:bodyPr/>
          <a:lstStyle>
            <a:lvl1pPr eaLnBrk="1" hangingPunct="1">
              <a:defRPr/>
            </a:lvl1pPr>
          </a:lstStyle>
          <a:p>
            <a:pPr>
              <a:defRPr/>
            </a:pPr>
            <a:endParaRPr lang="en-US"/>
          </a:p>
        </p:txBody>
      </p:sp>
      <p:sp>
        <p:nvSpPr>
          <p:cNvPr id="6" name="Rectangle 5">
            <a:extLst>
              <a:ext uri="{FF2B5EF4-FFF2-40B4-BE49-F238E27FC236}">
                <a16:creationId xmlns:a16="http://schemas.microsoft.com/office/drawing/2014/main" id="{EE6C6A4E-AE52-49DB-B212-DCB77AD30472}"/>
              </a:ext>
            </a:extLst>
          </p:cNvPr>
          <p:cNvSpPr>
            <a:spLocks noGrp="1" noChangeArrowheads="1"/>
          </p:cNvSpPr>
          <p:nvPr>
            <p:ph type="ftr" sz="quarter" idx="11"/>
          </p:nvPr>
        </p:nvSpPr>
        <p:spPr>
          <a:xfrm>
            <a:off x="0" y="0"/>
            <a:ext cx="0" cy="0"/>
          </a:xfrm>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E0ECC409-855E-40C3-865C-A253359C325B}"/>
              </a:ext>
            </a:extLst>
          </p:cNvPr>
          <p:cNvSpPr>
            <a:spLocks noGrp="1" noChangeArrowheads="1"/>
          </p:cNvSpPr>
          <p:nvPr>
            <p:ph type="sldNum" sz="quarter" idx="12"/>
          </p:nvPr>
        </p:nvSpPr>
        <p:spPr/>
        <p:txBody>
          <a:bodyPr/>
          <a:lstStyle>
            <a:lvl1pPr>
              <a:defRPr/>
            </a:lvl1pPr>
          </a:lstStyle>
          <a:p>
            <a:fld id="{EBEAF896-E6DE-4F14-808F-42D52091070C}" type="slidenum">
              <a:rPr lang="en-US" altLang="en-US"/>
              <a:pPr/>
              <a:t>‹#›</a:t>
            </a:fld>
            <a:endParaRPr lang="en-US" altLang="en-US"/>
          </a:p>
        </p:txBody>
      </p:sp>
    </p:spTree>
    <p:extLst>
      <p:ext uri="{BB962C8B-B14F-4D97-AF65-F5344CB8AC3E}">
        <p14:creationId xmlns:p14="http://schemas.microsoft.com/office/powerpoint/2010/main" val="1893115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68208793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76780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4152201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07680004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0F818A3E-717E-4F97-9792-E6A4CC5296A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27D39B31-964A-4479-8A21-2437334D4D83}"/>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3693F926-918B-4638-BC36-4DC953B68AC2}"/>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98E6D4F6-E383-4DB9-B7EC-A2FA1C5F5CEE}"/>
              </a:ext>
            </a:extLst>
          </p:cNvPr>
          <p:cNvSpPr>
            <a:spLocks noGrp="1" noChangeArrowheads="1"/>
          </p:cNvSpPr>
          <p:nvPr>
            <p:ph type="sldNum" sz="quarter" idx="12"/>
          </p:nvPr>
        </p:nvSpPr>
        <p:spPr/>
        <p:txBody>
          <a:bodyPr/>
          <a:lstStyle>
            <a:lvl1pPr>
              <a:defRPr>
                <a:solidFill>
                  <a:srgbClr val="578963"/>
                </a:solidFill>
              </a:defRPr>
            </a:lvl1pPr>
          </a:lstStyle>
          <a:p>
            <a:fld id="{728F1AE1-95C0-4762-892D-1F876E9528A4}" type="slidenum">
              <a:rPr lang="en-US" altLang="en-US"/>
              <a:pPr/>
              <a:t>‹#›</a:t>
            </a:fld>
            <a:endParaRPr lang="en-US" altLang="en-US"/>
          </a:p>
        </p:txBody>
      </p:sp>
    </p:spTree>
    <p:extLst>
      <p:ext uri="{BB962C8B-B14F-4D97-AF65-F5344CB8AC3E}">
        <p14:creationId xmlns:p14="http://schemas.microsoft.com/office/powerpoint/2010/main" val="397361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77A2-8BB3-594F-89AD-4211184CE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9C36D-82E7-8A40-B27A-539B765E6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B189D-8A99-9847-9745-17154E00C083}"/>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88E7A366-472F-C546-ABB4-613106E6A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44D3C-7DA5-2F41-8DBE-660F1C265146}"/>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19898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10C09-F89C-419B-864A-CFABE7ABEA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3F7C59-3E4F-41C3-9F12-28669551D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D9D8F1-0C81-4952-B317-BF249030963F}"/>
              </a:ext>
            </a:extLst>
          </p:cNvPr>
          <p:cNvSpPr>
            <a:spLocks noGrp="1" noChangeArrowheads="1"/>
          </p:cNvSpPr>
          <p:nvPr>
            <p:ph type="sldNum" sz="quarter" idx="12"/>
          </p:nvPr>
        </p:nvSpPr>
        <p:spPr>
          <a:ln/>
        </p:spPr>
        <p:txBody>
          <a:bodyPr/>
          <a:lstStyle>
            <a:lvl1pPr>
              <a:defRPr/>
            </a:lvl1pPr>
          </a:lstStyle>
          <a:p>
            <a:fld id="{F90199B7-5BFB-4C56-8F1E-9CFE91C68C04}" type="slidenum">
              <a:rPr lang="en-US" altLang="en-US"/>
              <a:pPr/>
              <a:t>‹#›</a:t>
            </a:fld>
            <a:endParaRPr lang="en-US" altLang="en-US"/>
          </a:p>
        </p:txBody>
      </p:sp>
    </p:spTree>
    <p:extLst>
      <p:ext uri="{BB962C8B-B14F-4D97-AF65-F5344CB8AC3E}">
        <p14:creationId xmlns:p14="http://schemas.microsoft.com/office/powerpoint/2010/main" val="3007337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473AFF-F001-41E0-9255-FD19A89B29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9939B1-16C0-4063-885C-38DCB9023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970DF-DF96-4A78-BFF9-A5F0951388B7}"/>
              </a:ext>
            </a:extLst>
          </p:cNvPr>
          <p:cNvSpPr>
            <a:spLocks noGrp="1" noChangeArrowheads="1"/>
          </p:cNvSpPr>
          <p:nvPr>
            <p:ph type="sldNum" sz="quarter" idx="12"/>
          </p:nvPr>
        </p:nvSpPr>
        <p:spPr>
          <a:ln/>
        </p:spPr>
        <p:txBody>
          <a:bodyPr/>
          <a:lstStyle>
            <a:lvl1pPr>
              <a:defRPr/>
            </a:lvl1pPr>
          </a:lstStyle>
          <a:p>
            <a:fld id="{CDEAF2CD-1880-4956-B164-8C71E2E221CC}" type="slidenum">
              <a:rPr lang="en-US" altLang="en-US"/>
              <a:pPr/>
              <a:t>‹#›</a:t>
            </a:fld>
            <a:endParaRPr lang="en-US" altLang="en-US"/>
          </a:p>
        </p:txBody>
      </p:sp>
    </p:spTree>
    <p:extLst>
      <p:ext uri="{BB962C8B-B14F-4D97-AF65-F5344CB8AC3E}">
        <p14:creationId xmlns:p14="http://schemas.microsoft.com/office/powerpoint/2010/main" val="2084205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3CAA396-7E92-4D1D-9C79-911E58CE36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86EA3F-64F6-4240-B951-B7FF7040C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AB4762-8F83-4B40-8B4C-21CB5A780E54}"/>
              </a:ext>
            </a:extLst>
          </p:cNvPr>
          <p:cNvSpPr>
            <a:spLocks noGrp="1" noChangeArrowheads="1"/>
          </p:cNvSpPr>
          <p:nvPr>
            <p:ph type="sldNum" sz="quarter" idx="12"/>
          </p:nvPr>
        </p:nvSpPr>
        <p:spPr>
          <a:ln/>
        </p:spPr>
        <p:txBody>
          <a:bodyPr/>
          <a:lstStyle>
            <a:lvl1pPr>
              <a:defRPr/>
            </a:lvl1pPr>
          </a:lstStyle>
          <a:p>
            <a:fld id="{888D68FC-FF09-4090-9B11-013D81B37EDB}" type="slidenum">
              <a:rPr lang="en-US" altLang="en-US"/>
              <a:pPr/>
              <a:t>‹#›</a:t>
            </a:fld>
            <a:endParaRPr lang="en-US" altLang="en-US"/>
          </a:p>
        </p:txBody>
      </p:sp>
    </p:spTree>
    <p:extLst>
      <p:ext uri="{BB962C8B-B14F-4D97-AF65-F5344CB8AC3E}">
        <p14:creationId xmlns:p14="http://schemas.microsoft.com/office/powerpoint/2010/main" val="900362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B7CB9E-25EB-4C39-943E-E95F92F4A4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116038-B19A-4AF7-857D-3B8ECCB92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D3F4BB-0FC5-4AD2-91F5-DC4C655C298F}"/>
              </a:ext>
            </a:extLst>
          </p:cNvPr>
          <p:cNvSpPr>
            <a:spLocks noGrp="1" noChangeArrowheads="1"/>
          </p:cNvSpPr>
          <p:nvPr>
            <p:ph type="sldNum" sz="quarter" idx="12"/>
          </p:nvPr>
        </p:nvSpPr>
        <p:spPr>
          <a:ln/>
        </p:spPr>
        <p:txBody>
          <a:bodyPr/>
          <a:lstStyle>
            <a:lvl1pPr>
              <a:defRPr/>
            </a:lvl1pPr>
          </a:lstStyle>
          <a:p>
            <a:fld id="{DE5AA0E0-90E3-427D-8C90-826961DE72DD}" type="slidenum">
              <a:rPr lang="en-US" altLang="en-US"/>
              <a:pPr/>
              <a:t>‹#›</a:t>
            </a:fld>
            <a:endParaRPr lang="en-US" altLang="en-US"/>
          </a:p>
        </p:txBody>
      </p:sp>
    </p:spTree>
    <p:extLst>
      <p:ext uri="{BB962C8B-B14F-4D97-AF65-F5344CB8AC3E}">
        <p14:creationId xmlns:p14="http://schemas.microsoft.com/office/powerpoint/2010/main" val="3005675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AB5FFA-7F78-481B-A76C-E0D64A3CF5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A90468-A6F9-4447-B020-788164415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BC4069-2855-4947-B4D3-BC5748A2BD5E}"/>
              </a:ext>
            </a:extLst>
          </p:cNvPr>
          <p:cNvSpPr>
            <a:spLocks noGrp="1" noChangeArrowheads="1"/>
          </p:cNvSpPr>
          <p:nvPr>
            <p:ph type="sldNum" sz="quarter" idx="12"/>
          </p:nvPr>
        </p:nvSpPr>
        <p:spPr>
          <a:ln/>
        </p:spPr>
        <p:txBody>
          <a:bodyPr/>
          <a:lstStyle>
            <a:lvl1pPr>
              <a:defRPr/>
            </a:lvl1pPr>
          </a:lstStyle>
          <a:p>
            <a:fld id="{7E64BE69-93E1-4BF8-9F62-27636F9A286A}" type="slidenum">
              <a:rPr lang="en-US" altLang="en-US"/>
              <a:pPr/>
              <a:t>‹#›</a:t>
            </a:fld>
            <a:endParaRPr lang="en-US" altLang="en-US"/>
          </a:p>
        </p:txBody>
      </p:sp>
    </p:spTree>
    <p:extLst>
      <p:ext uri="{BB962C8B-B14F-4D97-AF65-F5344CB8AC3E}">
        <p14:creationId xmlns:p14="http://schemas.microsoft.com/office/powerpoint/2010/main" val="631015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3E9702-D217-43B9-9954-622A786A4B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46DAB5-9CC9-4DD0-87A8-AA9D86B5EB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4CE207-C577-41F3-8A05-AF931891707D}"/>
              </a:ext>
            </a:extLst>
          </p:cNvPr>
          <p:cNvSpPr>
            <a:spLocks noGrp="1" noChangeArrowheads="1"/>
          </p:cNvSpPr>
          <p:nvPr>
            <p:ph type="sldNum" sz="quarter" idx="12"/>
          </p:nvPr>
        </p:nvSpPr>
        <p:spPr>
          <a:ln/>
        </p:spPr>
        <p:txBody>
          <a:bodyPr/>
          <a:lstStyle>
            <a:lvl1pPr>
              <a:defRPr/>
            </a:lvl1pPr>
          </a:lstStyle>
          <a:p>
            <a:fld id="{2F68EF10-69F1-40F1-BA29-3D3800BEE9B1}" type="slidenum">
              <a:rPr lang="en-US" altLang="en-US"/>
              <a:pPr/>
              <a:t>‹#›</a:t>
            </a:fld>
            <a:endParaRPr lang="en-US" altLang="en-US"/>
          </a:p>
        </p:txBody>
      </p:sp>
    </p:spTree>
    <p:extLst>
      <p:ext uri="{BB962C8B-B14F-4D97-AF65-F5344CB8AC3E}">
        <p14:creationId xmlns:p14="http://schemas.microsoft.com/office/powerpoint/2010/main" val="1489635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8BDCDC-0EAE-497E-8D77-585060483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6409B5-B952-40B1-A1BD-997EFD00C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7BF211-9B6D-45B5-AC2A-B7FADC427D5F}"/>
              </a:ext>
            </a:extLst>
          </p:cNvPr>
          <p:cNvSpPr>
            <a:spLocks noGrp="1" noChangeArrowheads="1"/>
          </p:cNvSpPr>
          <p:nvPr>
            <p:ph type="sldNum" sz="quarter" idx="12"/>
          </p:nvPr>
        </p:nvSpPr>
        <p:spPr>
          <a:ln/>
        </p:spPr>
        <p:txBody>
          <a:bodyPr/>
          <a:lstStyle>
            <a:lvl1pPr>
              <a:defRPr/>
            </a:lvl1pPr>
          </a:lstStyle>
          <a:p>
            <a:fld id="{F33F444B-5B4B-4F14-97A4-53DF7DB4E9A9}" type="slidenum">
              <a:rPr lang="en-US" altLang="en-US"/>
              <a:pPr/>
              <a:t>‹#›</a:t>
            </a:fld>
            <a:endParaRPr lang="en-US" altLang="en-US"/>
          </a:p>
        </p:txBody>
      </p:sp>
    </p:spTree>
    <p:extLst>
      <p:ext uri="{BB962C8B-B14F-4D97-AF65-F5344CB8AC3E}">
        <p14:creationId xmlns:p14="http://schemas.microsoft.com/office/powerpoint/2010/main" val="3388581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E53D6C-66BF-48FF-9E02-AAF620212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731A01-EAA1-4633-86F3-BE63395C2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16AFE-D25C-488A-BAF9-C17C0DACB791}"/>
              </a:ext>
            </a:extLst>
          </p:cNvPr>
          <p:cNvSpPr>
            <a:spLocks noGrp="1" noChangeArrowheads="1"/>
          </p:cNvSpPr>
          <p:nvPr>
            <p:ph type="sldNum" sz="quarter" idx="12"/>
          </p:nvPr>
        </p:nvSpPr>
        <p:spPr>
          <a:ln/>
        </p:spPr>
        <p:txBody>
          <a:bodyPr/>
          <a:lstStyle>
            <a:lvl1pPr>
              <a:defRPr/>
            </a:lvl1pPr>
          </a:lstStyle>
          <a:p>
            <a:fld id="{383A5834-202C-4FCB-90E4-DE1F7D86040B}" type="slidenum">
              <a:rPr lang="en-US" altLang="en-US"/>
              <a:pPr/>
              <a:t>‹#›</a:t>
            </a:fld>
            <a:endParaRPr lang="en-US" altLang="en-US"/>
          </a:p>
        </p:txBody>
      </p:sp>
    </p:spTree>
    <p:extLst>
      <p:ext uri="{BB962C8B-B14F-4D97-AF65-F5344CB8AC3E}">
        <p14:creationId xmlns:p14="http://schemas.microsoft.com/office/powerpoint/2010/main" val="3919950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481368-318D-42A9-8791-07A08D2B73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028AA1-8B46-41DB-95BB-99AA13231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90579-C268-46FF-88D0-80509850C1A6}"/>
              </a:ext>
            </a:extLst>
          </p:cNvPr>
          <p:cNvSpPr>
            <a:spLocks noGrp="1" noChangeArrowheads="1"/>
          </p:cNvSpPr>
          <p:nvPr>
            <p:ph type="sldNum" sz="quarter" idx="12"/>
          </p:nvPr>
        </p:nvSpPr>
        <p:spPr>
          <a:ln/>
        </p:spPr>
        <p:txBody>
          <a:bodyPr/>
          <a:lstStyle>
            <a:lvl1pPr>
              <a:defRPr/>
            </a:lvl1pPr>
          </a:lstStyle>
          <a:p>
            <a:fld id="{C51E4C47-9296-4452-8C99-E8B06BBC7D78}" type="slidenum">
              <a:rPr lang="en-US" altLang="en-US"/>
              <a:pPr/>
              <a:t>‹#›</a:t>
            </a:fld>
            <a:endParaRPr lang="en-US" altLang="en-US"/>
          </a:p>
        </p:txBody>
      </p:sp>
    </p:spTree>
    <p:extLst>
      <p:ext uri="{BB962C8B-B14F-4D97-AF65-F5344CB8AC3E}">
        <p14:creationId xmlns:p14="http://schemas.microsoft.com/office/powerpoint/2010/main" val="251065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9F21CB-1770-4B08-8BF2-B3D6F9E59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A4789C-90D6-4FFB-B698-7F758EFB6E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678C99-A5B0-43FD-8CB2-FD8EBA91030F}"/>
              </a:ext>
            </a:extLst>
          </p:cNvPr>
          <p:cNvSpPr>
            <a:spLocks noGrp="1" noChangeArrowheads="1"/>
          </p:cNvSpPr>
          <p:nvPr>
            <p:ph type="sldNum" sz="quarter" idx="12"/>
          </p:nvPr>
        </p:nvSpPr>
        <p:spPr>
          <a:ln/>
        </p:spPr>
        <p:txBody>
          <a:bodyPr/>
          <a:lstStyle>
            <a:lvl1pPr>
              <a:defRPr/>
            </a:lvl1pPr>
          </a:lstStyle>
          <a:p>
            <a:fld id="{15800A55-32B8-4C87-B001-E06618B4709C}" type="slidenum">
              <a:rPr lang="en-US" altLang="en-US"/>
              <a:pPr/>
              <a:t>‹#›</a:t>
            </a:fld>
            <a:endParaRPr lang="en-US" altLang="en-US"/>
          </a:p>
        </p:txBody>
      </p:sp>
    </p:spTree>
    <p:extLst>
      <p:ext uri="{BB962C8B-B14F-4D97-AF65-F5344CB8AC3E}">
        <p14:creationId xmlns:p14="http://schemas.microsoft.com/office/powerpoint/2010/main" val="7598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0261-5585-2E42-B510-308C0B6FB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1C0DF-4131-DD43-B9A3-60170FAFE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34C7C-5175-3B4B-AF75-9556ACB2E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3105A-45D2-E744-A256-BFF19687EC31}"/>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6" name="Footer Placeholder 5">
            <a:extLst>
              <a:ext uri="{FF2B5EF4-FFF2-40B4-BE49-F238E27FC236}">
                <a16:creationId xmlns:a16="http://schemas.microsoft.com/office/drawing/2014/main" id="{AAF73BEE-1003-084B-8A77-D1E23640E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3C134-9BBB-6E4C-959A-45D31B2F298A}"/>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436284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DBC9865F-B610-47E3-8F6E-B9DB467617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63037C-72F3-43D5-B061-FA101B8ACB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45E422-1FAE-4558-B9F0-EBA3C886F45E}"/>
              </a:ext>
            </a:extLst>
          </p:cNvPr>
          <p:cNvSpPr>
            <a:spLocks noGrp="1" noChangeArrowheads="1"/>
          </p:cNvSpPr>
          <p:nvPr>
            <p:ph type="sldNum" sz="quarter" idx="12"/>
          </p:nvPr>
        </p:nvSpPr>
        <p:spPr>
          <a:ln/>
        </p:spPr>
        <p:txBody>
          <a:bodyPr/>
          <a:lstStyle>
            <a:lvl1pPr>
              <a:defRPr/>
            </a:lvl1pPr>
          </a:lstStyle>
          <a:p>
            <a:fld id="{03D8AB68-3FC8-4BAC-8476-F28B91E70115}" type="slidenum">
              <a:rPr lang="en-US" altLang="en-US"/>
              <a:pPr/>
              <a:t>‹#›</a:t>
            </a:fld>
            <a:endParaRPr lang="en-US" altLang="en-US"/>
          </a:p>
        </p:txBody>
      </p:sp>
    </p:spTree>
    <p:extLst>
      <p:ext uri="{BB962C8B-B14F-4D97-AF65-F5344CB8AC3E}">
        <p14:creationId xmlns:p14="http://schemas.microsoft.com/office/powerpoint/2010/main" val="869774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97A51D9D-CFEA-4A23-8393-05B021ABB5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6AAA73-98DB-4475-9FD4-3108A4973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B54BEC-EFCD-4319-89DC-C51AF57B27C4}"/>
              </a:ext>
            </a:extLst>
          </p:cNvPr>
          <p:cNvSpPr>
            <a:spLocks noGrp="1" noChangeArrowheads="1"/>
          </p:cNvSpPr>
          <p:nvPr>
            <p:ph type="sldNum" sz="quarter" idx="12"/>
          </p:nvPr>
        </p:nvSpPr>
        <p:spPr>
          <a:ln/>
        </p:spPr>
        <p:txBody>
          <a:bodyPr/>
          <a:lstStyle>
            <a:lvl1pPr>
              <a:defRPr/>
            </a:lvl1pPr>
          </a:lstStyle>
          <a:p>
            <a:fld id="{D11879AF-D9C7-4BD1-84BC-47BCBC61CEFF}" type="slidenum">
              <a:rPr lang="en-US" altLang="en-US"/>
              <a:pPr/>
              <a:t>‹#›</a:t>
            </a:fld>
            <a:endParaRPr lang="en-US" altLang="en-US"/>
          </a:p>
        </p:txBody>
      </p:sp>
    </p:spTree>
    <p:extLst>
      <p:ext uri="{BB962C8B-B14F-4D97-AF65-F5344CB8AC3E}">
        <p14:creationId xmlns:p14="http://schemas.microsoft.com/office/powerpoint/2010/main" val="1085525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Media Placeholder 2"/>
          <p:cNvSpPr>
            <a:spLocks noGrp="1"/>
          </p:cNvSpPr>
          <p:nvPr>
            <p:ph type="media"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485433-4579-4B88-B400-71756D99B6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9F5FA3-3AFE-40DF-873C-EBE5AE5A6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5D58F1-2210-48E1-B4A5-BAC53748F6A8}"/>
              </a:ext>
            </a:extLst>
          </p:cNvPr>
          <p:cNvSpPr>
            <a:spLocks noGrp="1" noChangeArrowheads="1"/>
          </p:cNvSpPr>
          <p:nvPr>
            <p:ph type="sldNum" sz="quarter" idx="12"/>
          </p:nvPr>
        </p:nvSpPr>
        <p:spPr>
          <a:ln/>
        </p:spPr>
        <p:txBody>
          <a:bodyPr/>
          <a:lstStyle>
            <a:lvl1pPr>
              <a:defRPr/>
            </a:lvl1pPr>
          </a:lstStyle>
          <a:p>
            <a:fld id="{E7B5DE03-4711-4559-AF3B-3D3969951F86}" type="slidenum">
              <a:rPr lang="en-US" altLang="en-US"/>
              <a:pPr/>
              <a:t>‹#›</a:t>
            </a:fld>
            <a:endParaRPr lang="en-US" altLang="en-US"/>
          </a:p>
        </p:txBody>
      </p:sp>
    </p:spTree>
    <p:extLst>
      <p:ext uri="{BB962C8B-B14F-4D97-AF65-F5344CB8AC3E}">
        <p14:creationId xmlns:p14="http://schemas.microsoft.com/office/powerpoint/2010/main" val="1294101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7E63F50-7A8D-4281-887C-B3AACEBFB2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030AFB-3F9A-4F02-A050-C1E67273E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09F411-5BCA-47BD-8AF7-5781C86F10FF}"/>
              </a:ext>
            </a:extLst>
          </p:cNvPr>
          <p:cNvSpPr>
            <a:spLocks noGrp="1" noChangeArrowheads="1"/>
          </p:cNvSpPr>
          <p:nvPr>
            <p:ph type="sldNum" sz="quarter" idx="12"/>
          </p:nvPr>
        </p:nvSpPr>
        <p:spPr>
          <a:ln/>
        </p:spPr>
        <p:txBody>
          <a:bodyPr/>
          <a:lstStyle>
            <a:lvl1pPr>
              <a:defRPr/>
            </a:lvl1pPr>
          </a:lstStyle>
          <a:p>
            <a:fld id="{9AD04052-FB5B-4F07-A366-6C91A356DB0B}" type="slidenum">
              <a:rPr lang="en-US" altLang="en-US"/>
              <a:pPr/>
              <a:t>‹#›</a:t>
            </a:fld>
            <a:endParaRPr lang="en-US" altLang="en-US"/>
          </a:p>
        </p:txBody>
      </p:sp>
    </p:spTree>
    <p:extLst>
      <p:ext uri="{BB962C8B-B14F-4D97-AF65-F5344CB8AC3E}">
        <p14:creationId xmlns:p14="http://schemas.microsoft.com/office/powerpoint/2010/main" val="2599316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6C060287-51FF-4DD8-AE1D-A4A776909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D8D0F-DF9F-4C7A-AB66-C7D3C8F32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C541DB-C383-45C7-9681-5123A28AC081}"/>
              </a:ext>
            </a:extLst>
          </p:cNvPr>
          <p:cNvSpPr>
            <a:spLocks noGrp="1" noChangeArrowheads="1"/>
          </p:cNvSpPr>
          <p:nvPr>
            <p:ph type="sldNum" sz="quarter" idx="12"/>
          </p:nvPr>
        </p:nvSpPr>
        <p:spPr>
          <a:ln/>
        </p:spPr>
        <p:txBody>
          <a:bodyPr/>
          <a:lstStyle>
            <a:lvl1pPr>
              <a:defRPr/>
            </a:lvl1pPr>
          </a:lstStyle>
          <a:p>
            <a:fld id="{3C6C8B44-F630-49CC-975F-E95128F52DB4}" type="slidenum">
              <a:rPr lang="en-US" altLang="en-US"/>
              <a:pPr/>
              <a:t>‹#›</a:t>
            </a:fld>
            <a:endParaRPr lang="en-US" altLang="en-US"/>
          </a:p>
        </p:txBody>
      </p:sp>
    </p:spTree>
    <p:extLst>
      <p:ext uri="{BB962C8B-B14F-4D97-AF65-F5344CB8AC3E}">
        <p14:creationId xmlns:p14="http://schemas.microsoft.com/office/powerpoint/2010/main" val="1316693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DC11BF9-647F-4803-AAFA-F3E04DD5301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D6D30B-240D-47DE-88B1-F1D96F946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D838568-BC8C-49CD-A353-8CDB3055BF3C}"/>
              </a:ext>
            </a:extLst>
          </p:cNvPr>
          <p:cNvSpPr>
            <a:spLocks noGrp="1" noChangeArrowheads="1"/>
          </p:cNvSpPr>
          <p:nvPr>
            <p:ph type="sldNum" sz="quarter" idx="12"/>
          </p:nvPr>
        </p:nvSpPr>
        <p:spPr>
          <a:ln/>
        </p:spPr>
        <p:txBody>
          <a:bodyPr/>
          <a:lstStyle>
            <a:lvl1pPr>
              <a:defRPr/>
            </a:lvl1pPr>
          </a:lstStyle>
          <a:p>
            <a:fld id="{3A8BE60F-3181-46EB-AC34-A5E6FC16EBF9}" type="slidenum">
              <a:rPr lang="en-US" altLang="en-US"/>
              <a:pPr/>
              <a:t>‹#›</a:t>
            </a:fld>
            <a:endParaRPr lang="en-US" altLang="en-US"/>
          </a:p>
        </p:txBody>
      </p:sp>
    </p:spTree>
    <p:extLst>
      <p:ext uri="{BB962C8B-B14F-4D97-AF65-F5344CB8AC3E}">
        <p14:creationId xmlns:p14="http://schemas.microsoft.com/office/powerpoint/2010/main" val="1261432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16F82D9D-5E30-4CA8-AA12-73B2F814C3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25A8CE-C8D8-42E1-ACED-034786887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213CD4-D021-4C4D-8F5D-4FFB1079A40D}"/>
              </a:ext>
            </a:extLst>
          </p:cNvPr>
          <p:cNvSpPr>
            <a:spLocks noGrp="1" noChangeArrowheads="1"/>
          </p:cNvSpPr>
          <p:nvPr>
            <p:ph type="sldNum" sz="quarter" idx="12"/>
          </p:nvPr>
        </p:nvSpPr>
        <p:spPr>
          <a:ln/>
        </p:spPr>
        <p:txBody>
          <a:bodyPr/>
          <a:lstStyle>
            <a:lvl1pPr>
              <a:defRPr/>
            </a:lvl1pPr>
          </a:lstStyle>
          <a:p>
            <a:fld id="{7E2D50AC-A81E-4A33-9D38-D9CA979CDD11}" type="slidenum">
              <a:rPr lang="en-US" altLang="en-US"/>
              <a:pPr/>
              <a:t>‹#›</a:t>
            </a:fld>
            <a:endParaRPr lang="en-US" altLang="en-US"/>
          </a:p>
        </p:txBody>
      </p:sp>
    </p:spTree>
    <p:extLst>
      <p:ext uri="{BB962C8B-B14F-4D97-AF65-F5344CB8AC3E}">
        <p14:creationId xmlns:p14="http://schemas.microsoft.com/office/powerpoint/2010/main" val="2595199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40451402"/>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72E469F-F9A2-4CF8-8616-6B9F676DE1B9}"/>
              </a:ext>
            </a:extLst>
          </p:cNvPr>
          <p:cNvSpPr>
            <a:spLocks noGrp="1"/>
          </p:cNvSpPr>
          <p:nvPr>
            <p:ph type="sldNum" sz="quarter" idx="10"/>
          </p:nvPr>
        </p:nvSpPr>
        <p:spPr/>
        <p:txBody>
          <a:bodyPr/>
          <a:lstStyle>
            <a:lvl1pPr>
              <a:defRPr/>
            </a:lvl1pPr>
          </a:lstStyle>
          <a:p>
            <a:pPr>
              <a:defRPr/>
            </a:pPr>
            <a:fld id="{ADB2BFFC-B58D-499D-8407-24A393F175FE}" type="slidenum">
              <a:rPr lang="en-AU" altLang="en-US"/>
              <a:pPr>
                <a:defRPr/>
              </a:pPr>
              <a:t>‹#›</a:t>
            </a:fld>
            <a:endParaRPr lang="en-AU" altLang="en-US"/>
          </a:p>
        </p:txBody>
      </p:sp>
    </p:spTree>
    <p:extLst>
      <p:ext uri="{BB962C8B-B14F-4D97-AF65-F5344CB8AC3E}">
        <p14:creationId xmlns:p14="http://schemas.microsoft.com/office/powerpoint/2010/main" val="4028892581"/>
      </p:ext>
    </p:extLst>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959588268"/>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DF8A-5613-454A-8E5C-E7F41605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71365-CC15-2E4F-B114-D15E6BD00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58ADA-63ED-454C-8498-DDD81C65A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0F89F-6317-AE4F-9418-992F0377B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84D20-2C6E-0348-A798-99B420F83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91DC2-55E5-4446-93C0-D336B0C5BBF1}"/>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8" name="Footer Placeholder 7">
            <a:extLst>
              <a:ext uri="{FF2B5EF4-FFF2-40B4-BE49-F238E27FC236}">
                <a16:creationId xmlns:a16="http://schemas.microsoft.com/office/drawing/2014/main" id="{27526AE8-6421-0346-924B-8D6C688E6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F3E31-1C51-A149-B343-F6ACA6E6E547}"/>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5345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6053DC11-EAE3-4AA4-8DA0-FAF6786C055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9742FF3-1D12-4422-82F1-A132454B505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D6449277-FC24-4786-B178-F63191F4C2A0}"/>
              </a:ext>
            </a:extLst>
          </p:cNvPr>
          <p:cNvSpPr>
            <a:spLocks noGrp="1"/>
          </p:cNvSpPr>
          <p:nvPr>
            <p:ph type="sldNum" sz="quarter" idx="12"/>
          </p:nvPr>
        </p:nvSpPr>
        <p:spPr>
          <a:xfrm>
            <a:off x="11277600" y="6419851"/>
            <a:ext cx="914400" cy="365125"/>
          </a:xfrm>
        </p:spPr>
        <p:txBody>
          <a:bodyPr/>
          <a:lstStyle>
            <a:lvl1pPr>
              <a:defRPr/>
            </a:lvl1pPr>
          </a:lstStyle>
          <a:p>
            <a:pPr>
              <a:defRPr/>
            </a:pPr>
            <a:fld id="{4C7051AC-FE65-4D5C-BF4F-9C2AF8752490}" type="slidenum">
              <a:rPr lang="en-AU" altLang="en-US"/>
              <a:pPr>
                <a:defRPr/>
              </a:pPr>
              <a:t>‹#›</a:t>
            </a:fld>
            <a:endParaRPr lang="en-AU" altLang="en-US"/>
          </a:p>
        </p:txBody>
      </p:sp>
    </p:spTree>
    <p:extLst>
      <p:ext uri="{BB962C8B-B14F-4D97-AF65-F5344CB8AC3E}">
        <p14:creationId xmlns:p14="http://schemas.microsoft.com/office/powerpoint/2010/main" val="1628794210"/>
      </p:ext>
    </p:extLst>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8065DC32-BF32-48EA-AED6-322D026BD83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91BA45E8-C684-4B2D-BF47-C9AF34A26B7B}"/>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DF19BF02-DF58-406A-9E76-02DB735C1D8E}"/>
              </a:ext>
            </a:extLst>
          </p:cNvPr>
          <p:cNvSpPr>
            <a:spLocks noGrp="1"/>
          </p:cNvSpPr>
          <p:nvPr>
            <p:ph type="sldNum" sz="quarter" idx="12"/>
          </p:nvPr>
        </p:nvSpPr>
        <p:spPr>
          <a:xfrm>
            <a:off x="9347200" y="6426201"/>
            <a:ext cx="2844800" cy="365125"/>
          </a:xfrm>
        </p:spPr>
        <p:txBody>
          <a:bodyPr/>
          <a:lstStyle>
            <a:lvl1pPr>
              <a:defRPr/>
            </a:lvl1pPr>
          </a:lstStyle>
          <a:p>
            <a:pPr>
              <a:defRPr/>
            </a:pPr>
            <a:fld id="{8A9F6331-3ECB-4ED7-BDA2-5CB479ACA551}" type="slidenum">
              <a:rPr lang="en-AU" altLang="en-US"/>
              <a:pPr>
                <a:defRPr/>
              </a:pPr>
              <a:t>‹#›</a:t>
            </a:fld>
            <a:endParaRPr lang="en-AU" altLang="en-US"/>
          </a:p>
        </p:txBody>
      </p:sp>
    </p:spTree>
    <p:extLst>
      <p:ext uri="{BB962C8B-B14F-4D97-AF65-F5344CB8AC3E}">
        <p14:creationId xmlns:p14="http://schemas.microsoft.com/office/powerpoint/2010/main" val="1252337640"/>
      </p:ext>
    </p:extLst>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A7F923A0-B2FC-4F78-8103-528CEF0606D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72E5EF13-4D41-4636-BB73-04F924B0238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5662CDB0-8DEE-4DBE-AF62-C5345CA1D1BF}"/>
              </a:ext>
            </a:extLst>
          </p:cNvPr>
          <p:cNvSpPr>
            <a:spLocks noGrp="1"/>
          </p:cNvSpPr>
          <p:nvPr>
            <p:ph type="sldNum" sz="quarter" idx="12"/>
          </p:nvPr>
        </p:nvSpPr>
        <p:spPr>
          <a:xfrm>
            <a:off x="11277600" y="6434139"/>
            <a:ext cx="914400" cy="365125"/>
          </a:xfrm>
        </p:spPr>
        <p:txBody>
          <a:bodyPr/>
          <a:lstStyle>
            <a:lvl1pPr>
              <a:defRPr/>
            </a:lvl1pPr>
          </a:lstStyle>
          <a:p>
            <a:pPr>
              <a:defRPr/>
            </a:pPr>
            <a:fld id="{C3526ED2-2EE2-42C2-A1D6-C2B0751F980C}" type="slidenum">
              <a:rPr lang="en-AU" altLang="en-US"/>
              <a:pPr>
                <a:defRPr/>
              </a:pPr>
              <a:t>‹#›</a:t>
            </a:fld>
            <a:endParaRPr lang="en-AU" altLang="en-US"/>
          </a:p>
        </p:txBody>
      </p:sp>
    </p:spTree>
    <p:extLst>
      <p:ext uri="{BB962C8B-B14F-4D97-AF65-F5344CB8AC3E}">
        <p14:creationId xmlns:p14="http://schemas.microsoft.com/office/powerpoint/2010/main" val="4154486771"/>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59B3BEE-C627-44D5-A135-EAABFD8CE531}"/>
              </a:ext>
            </a:extLst>
          </p:cNvPr>
          <p:cNvSpPr>
            <a:spLocks noGrp="1"/>
          </p:cNvSpPr>
          <p:nvPr>
            <p:ph type="sldNum" sz="quarter" idx="10"/>
          </p:nvPr>
        </p:nvSpPr>
        <p:spPr>
          <a:xfrm>
            <a:off x="10953752" y="6315075"/>
            <a:ext cx="1238249" cy="571500"/>
          </a:xfrm>
        </p:spPr>
        <p:txBody>
          <a:bodyPr/>
          <a:lstStyle>
            <a:lvl1pPr>
              <a:defRPr/>
            </a:lvl1pPr>
          </a:lstStyle>
          <a:p>
            <a:pPr>
              <a:defRPr/>
            </a:pPr>
            <a:fld id="{2EB81D0E-E3FB-40E7-B647-413946E4D388}" type="slidenum">
              <a:rPr lang="en-AU" altLang="en-US"/>
              <a:pPr>
                <a:defRPr/>
              </a:pPr>
              <a:t>‹#›</a:t>
            </a:fld>
            <a:endParaRPr lang="en-AU" altLang="en-US"/>
          </a:p>
        </p:txBody>
      </p:sp>
    </p:spTree>
    <p:extLst>
      <p:ext uri="{BB962C8B-B14F-4D97-AF65-F5344CB8AC3E}">
        <p14:creationId xmlns:p14="http://schemas.microsoft.com/office/powerpoint/2010/main" val="2198753712"/>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55EB0B-80FF-42C3-9311-B81ACC806A1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2A9C249D-A833-43DA-B7A3-A3976F186C3A}"/>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9E4F277-F51D-4E65-846B-E445205B32F1}"/>
              </a:ext>
            </a:extLst>
          </p:cNvPr>
          <p:cNvSpPr>
            <a:spLocks noGrp="1"/>
          </p:cNvSpPr>
          <p:nvPr>
            <p:ph type="sldNum" sz="quarter" idx="12"/>
          </p:nvPr>
        </p:nvSpPr>
        <p:spPr>
          <a:xfrm>
            <a:off x="8737600" y="6356351"/>
            <a:ext cx="2844800" cy="365125"/>
          </a:xfrm>
        </p:spPr>
        <p:txBody>
          <a:bodyPr/>
          <a:lstStyle>
            <a:lvl1pPr>
              <a:defRPr/>
            </a:lvl1pPr>
          </a:lstStyle>
          <a:p>
            <a:pPr>
              <a:defRPr/>
            </a:pPr>
            <a:fld id="{D0072A65-3603-4E9F-852E-A8DEBF36DF5A}" type="slidenum">
              <a:rPr lang="en-AU" altLang="en-US"/>
              <a:pPr>
                <a:defRPr/>
              </a:pPr>
              <a:t>‹#›</a:t>
            </a:fld>
            <a:endParaRPr lang="en-AU" altLang="en-US"/>
          </a:p>
        </p:txBody>
      </p:sp>
    </p:spTree>
    <p:extLst>
      <p:ext uri="{BB962C8B-B14F-4D97-AF65-F5344CB8AC3E}">
        <p14:creationId xmlns:p14="http://schemas.microsoft.com/office/powerpoint/2010/main" val="3677666794"/>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8607E8-69D9-4495-AA33-CCCA5F0AB31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7836426-4691-434D-8DD7-474864C856D9}"/>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E5E0486-FE67-4F6A-BF85-96174B7A082A}"/>
              </a:ext>
            </a:extLst>
          </p:cNvPr>
          <p:cNvSpPr>
            <a:spLocks noGrp="1"/>
          </p:cNvSpPr>
          <p:nvPr>
            <p:ph type="sldNum" sz="quarter" idx="12"/>
          </p:nvPr>
        </p:nvSpPr>
        <p:spPr>
          <a:xfrm>
            <a:off x="11277600" y="6381751"/>
            <a:ext cx="914400" cy="365125"/>
          </a:xfrm>
        </p:spPr>
        <p:txBody>
          <a:bodyPr/>
          <a:lstStyle>
            <a:lvl1pPr>
              <a:defRPr/>
            </a:lvl1pPr>
          </a:lstStyle>
          <a:p>
            <a:pPr>
              <a:defRPr/>
            </a:pPr>
            <a:fld id="{34B88806-1E1D-45E4-ADD2-0B60DB3A9D9B}" type="slidenum">
              <a:rPr lang="en-AU" altLang="en-US"/>
              <a:pPr>
                <a:defRPr/>
              </a:pPr>
              <a:t>‹#›</a:t>
            </a:fld>
            <a:endParaRPr lang="en-AU" altLang="en-US"/>
          </a:p>
        </p:txBody>
      </p:sp>
    </p:spTree>
    <p:extLst>
      <p:ext uri="{BB962C8B-B14F-4D97-AF65-F5344CB8AC3E}">
        <p14:creationId xmlns:p14="http://schemas.microsoft.com/office/powerpoint/2010/main" val="390399059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12D3DBA3-E906-4FA7-B0C3-506F36813BCF}"/>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94169E0-53FA-4A6A-B11F-AAEF431B665C}"/>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FE6A8699-1CE4-49AC-8D18-47281AD1D411}"/>
              </a:ext>
            </a:extLst>
          </p:cNvPr>
          <p:cNvSpPr>
            <a:spLocks noGrp="1"/>
          </p:cNvSpPr>
          <p:nvPr>
            <p:ph type="sldNum" sz="quarter" idx="12"/>
          </p:nvPr>
        </p:nvSpPr>
        <p:spPr>
          <a:xfrm>
            <a:off x="11277600" y="6419851"/>
            <a:ext cx="914400" cy="365125"/>
          </a:xfrm>
        </p:spPr>
        <p:txBody>
          <a:bodyPr/>
          <a:lstStyle>
            <a:lvl1pPr>
              <a:defRPr/>
            </a:lvl1pPr>
          </a:lstStyle>
          <a:p>
            <a:pPr>
              <a:defRPr/>
            </a:pPr>
            <a:fld id="{0C0E3F19-0EFA-4D69-8BCF-13E30A9CF033}" type="slidenum">
              <a:rPr lang="en-AU" altLang="en-US"/>
              <a:pPr>
                <a:defRPr/>
              </a:pPr>
              <a:t>‹#›</a:t>
            </a:fld>
            <a:endParaRPr lang="en-AU" altLang="en-US"/>
          </a:p>
        </p:txBody>
      </p:sp>
    </p:spTree>
    <p:extLst>
      <p:ext uri="{BB962C8B-B14F-4D97-AF65-F5344CB8AC3E}">
        <p14:creationId xmlns:p14="http://schemas.microsoft.com/office/powerpoint/2010/main" val="3102778093"/>
      </p:ext>
    </p:extLst>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BAF294DF-8F11-4E1E-B6DF-FA64093B9C9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ED929A32-757D-46C5-A04F-CC7A01D488C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507592F9-F5BA-40BA-AAFE-68C1439907DC}"/>
              </a:ext>
            </a:extLst>
          </p:cNvPr>
          <p:cNvSpPr>
            <a:spLocks noGrp="1"/>
          </p:cNvSpPr>
          <p:nvPr>
            <p:ph type="sldNum" sz="quarter" idx="12"/>
          </p:nvPr>
        </p:nvSpPr>
        <p:spPr>
          <a:xfrm>
            <a:off x="11277600" y="6405564"/>
            <a:ext cx="914400" cy="365125"/>
          </a:xfrm>
        </p:spPr>
        <p:txBody>
          <a:bodyPr/>
          <a:lstStyle>
            <a:lvl1pPr>
              <a:defRPr/>
            </a:lvl1pPr>
          </a:lstStyle>
          <a:p>
            <a:pPr>
              <a:defRPr/>
            </a:pPr>
            <a:fld id="{D1E2535F-A9B6-4932-89C6-4EDF3123AB47}" type="slidenum">
              <a:rPr lang="en-AU" altLang="en-US"/>
              <a:pPr>
                <a:defRPr/>
              </a:pPr>
              <a:t>‹#›</a:t>
            </a:fld>
            <a:endParaRPr lang="en-AU" altLang="en-US"/>
          </a:p>
        </p:txBody>
      </p:sp>
    </p:spTree>
    <p:extLst>
      <p:ext uri="{BB962C8B-B14F-4D97-AF65-F5344CB8AC3E}">
        <p14:creationId xmlns:p14="http://schemas.microsoft.com/office/powerpoint/2010/main" val="1126867422"/>
      </p:ext>
    </p:extLst>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D32974E-4239-44C7-915B-8C4AA4542A75}"/>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5D3588B5-8115-4D60-9509-9027E94C4877}"/>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6F32FD-00FF-497B-9F3A-FC7D417653D6}"/>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B71F4ECA-5E10-488E-86FA-8BED5C05FD05}"/>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C4C16926-D2B4-46F3-AB76-163A7BAADFF6}"/>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052EB2-2D0E-4803-B9BC-E231C93EAED0}"/>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45F4BA31-D16F-4F21-BEB2-E099559298D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A83F12C3-A8E5-49A3-B90A-60078E0F33DF}" type="datetimeFigureOut">
              <a:rPr lang="en-US"/>
              <a:pPr>
                <a:defRPr/>
              </a:pPr>
              <a:t>1/19/2022</a:t>
            </a:fld>
            <a:endParaRPr lang="en-US"/>
          </a:p>
        </p:txBody>
      </p:sp>
      <p:sp>
        <p:nvSpPr>
          <p:cNvPr id="11" name="Footer Placeholder 4">
            <a:extLst>
              <a:ext uri="{FF2B5EF4-FFF2-40B4-BE49-F238E27FC236}">
                <a16:creationId xmlns:a16="http://schemas.microsoft.com/office/drawing/2014/main" id="{A54D3064-0967-4A84-BE24-D44441CEA6B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374BA394-740C-4F53-9C59-526BEF8EAE08}"/>
              </a:ext>
            </a:extLst>
          </p:cNvPr>
          <p:cNvSpPr>
            <a:spLocks noGrp="1"/>
          </p:cNvSpPr>
          <p:nvPr>
            <p:ph type="sldNum" sz="quarter" idx="12"/>
          </p:nvPr>
        </p:nvSpPr>
        <p:spPr/>
        <p:txBody>
          <a:bodyPr/>
          <a:lstStyle>
            <a:lvl1pPr>
              <a:defRPr/>
            </a:lvl1pPr>
          </a:lstStyle>
          <a:p>
            <a:pPr>
              <a:defRPr/>
            </a:pPr>
            <a:fld id="{9BE2742B-6011-4516-A53C-6747BB13E9F4}" type="slidenum">
              <a:rPr lang="en-US" altLang="en-US"/>
              <a:pPr>
                <a:defRPr/>
              </a:pPr>
              <a:t>‹#›</a:t>
            </a:fld>
            <a:endParaRPr lang="en-US" altLang="en-US"/>
          </a:p>
        </p:txBody>
      </p:sp>
    </p:spTree>
    <p:extLst>
      <p:ext uri="{BB962C8B-B14F-4D97-AF65-F5344CB8AC3E}">
        <p14:creationId xmlns:p14="http://schemas.microsoft.com/office/powerpoint/2010/main" val="18973466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118432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76B2-3164-E24D-97A8-CBCD74D78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B61A9-6778-784D-A08B-307360500264}"/>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4" name="Footer Placeholder 3">
            <a:extLst>
              <a:ext uri="{FF2B5EF4-FFF2-40B4-BE49-F238E27FC236}">
                <a16:creationId xmlns:a16="http://schemas.microsoft.com/office/drawing/2014/main" id="{CD95D5D1-A977-EA4D-A0B7-88AE3702B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7EC18-9782-C040-A12A-A5322517C9F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053896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089844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732007139"/>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2052303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54BD0-CE88-B44D-8453-61FB4FD666B4}"/>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3" name="Footer Placeholder 2">
            <a:extLst>
              <a:ext uri="{FF2B5EF4-FFF2-40B4-BE49-F238E27FC236}">
                <a16:creationId xmlns:a16="http://schemas.microsoft.com/office/drawing/2014/main" id="{AFAE2A6E-E484-584D-9CE4-8E7295F84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15B9AA-8427-DA41-B1EE-B85BA2A1D24D}"/>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97958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DCF0-D813-B24D-93D9-479C7F3E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42F84-8FD6-1541-9225-7416AB45D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8707D-737C-1745-9654-228B4D949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096D0-8196-F841-A97D-2E3F90B84459}"/>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6" name="Footer Placeholder 5">
            <a:extLst>
              <a:ext uri="{FF2B5EF4-FFF2-40B4-BE49-F238E27FC236}">
                <a16:creationId xmlns:a16="http://schemas.microsoft.com/office/drawing/2014/main" id="{4310018B-D450-714C-A0D3-D19C452E1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0B5BC-02F6-CC4E-A219-8D4B854BB4DC}"/>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46944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C835-3B27-094B-B65C-49A961FC5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5DF78-347F-CC43-929A-4A5D44284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9879C-826F-BD40-A008-3A257ABEF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28425-94FF-D74F-B258-17A5E01DF8CC}"/>
              </a:ext>
            </a:extLst>
          </p:cNvPr>
          <p:cNvSpPr>
            <a:spLocks noGrp="1"/>
          </p:cNvSpPr>
          <p:nvPr>
            <p:ph type="dt" sz="half" idx="10"/>
          </p:nvPr>
        </p:nvSpPr>
        <p:spPr/>
        <p:txBody>
          <a:bodyPr/>
          <a:lstStyle/>
          <a:p>
            <a:fld id="{E44FF54F-EDDA-CD44-A028-36BE23E1527B}" type="datetimeFigureOut">
              <a:rPr lang="en-US" smtClean="0"/>
              <a:t>1/19/2022</a:t>
            </a:fld>
            <a:endParaRPr lang="en-US"/>
          </a:p>
        </p:txBody>
      </p:sp>
      <p:sp>
        <p:nvSpPr>
          <p:cNvPr id="6" name="Footer Placeholder 5">
            <a:extLst>
              <a:ext uri="{FF2B5EF4-FFF2-40B4-BE49-F238E27FC236}">
                <a16:creationId xmlns:a16="http://schemas.microsoft.com/office/drawing/2014/main" id="{7C142C84-7AAA-5449-9632-5B6F40D9E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EDCDF-8221-5141-B3D7-23A7BC473110}"/>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76296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57F2E-99A9-B24D-AF3F-6AF00C6A3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54F6E-D0FB-0149-AF28-4D9C983A6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636B8-887E-A546-A6F4-65ECB6D6A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F54F-EDDA-CD44-A028-36BE23E1527B}" type="datetimeFigureOut">
              <a:rPr lang="en-US" smtClean="0"/>
              <a:t>1/19/2022</a:t>
            </a:fld>
            <a:endParaRPr lang="en-US"/>
          </a:p>
        </p:txBody>
      </p:sp>
      <p:sp>
        <p:nvSpPr>
          <p:cNvPr id="5" name="Footer Placeholder 4">
            <a:extLst>
              <a:ext uri="{FF2B5EF4-FFF2-40B4-BE49-F238E27FC236}">
                <a16:creationId xmlns:a16="http://schemas.microsoft.com/office/drawing/2014/main" id="{B089ACEE-5B73-BC4F-8122-DB554046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63C6D5-C5CF-AA41-88B4-ABEFD8850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3E460-4B90-E94D-AEBF-6E56D59F9146}" type="slidenum">
              <a:rPr lang="en-US" smtClean="0"/>
              <a:t>‹#›</a:t>
            </a:fld>
            <a:endParaRPr lang="en-US"/>
          </a:p>
        </p:txBody>
      </p:sp>
    </p:spTree>
    <p:extLst>
      <p:ext uri="{BB962C8B-B14F-4D97-AF65-F5344CB8AC3E}">
        <p14:creationId xmlns:p14="http://schemas.microsoft.com/office/powerpoint/2010/main" val="194001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05C0F1B-850E-4DF5-BCB2-D1D2E47D077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D9075D03-4111-47DB-B353-B72707463476}"/>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AC557466-5658-4D26-AFCB-20D6AABEB44A}"/>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fld id="{98B6ACCD-BEF4-4E5C-95C5-13FF25734C43}" type="slidenum">
              <a:rPr lang="en-AU" altLang="en-US"/>
              <a:pPr/>
              <a:t>‹#›</a:t>
            </a:fld>
            <a:endParaRPr lang="en-AU" altLang="en-US"/>
          </a:p>
        </p:txBody>
      </p:sp>
    </p:spTree>
    <p:extLst>
      <p:ext uri="{BB962C8B-B14F-4D97-AF65-F5344CB8AC3E}">
        <p14:creationId xmlns:p14="http://schemas.microsoft.com/office/powerpoint/2010/main" val="323727077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C8C0A52-81FB-4F5A-831F-9D538749A585}"/>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7651" name="Rectangle 3">
            <a:extLst>
              <a:ext uri="{FF2B5EF4-FFF2-40B4-BE49-F238E27FC236}">
                <a16:creationId xmlns:a16="http://schemas.microsoft.com/office/drawing/2014/main" id="{F679CA44-1BFF-449B-BEE1-F12C73CE466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BBA8C208-911C-466C-975A-73E0748273B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3" name="Rectangle 5">
            <a:extLst>
              <a:ext uri="{FF2B5EF4-FFF2-40B4-BE49-F238E27FC236}">
                <a16:creationId xmlns:a16="http://schemas.microsoft.com/office/drawing/2014/main" id="{9D36AEA8-9EE8-46DA-A21F-750484F258E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4" name="Rectangle 6">
            <a:extLst>
              <a:ext uri="{FF2B5EF4-FFF2-40B4-BE49-F238E27FC236}">
                <a16:creationId xmlns:a16="http://schemas.microsoft.com/office/drawing/2014/main" id="{F9B70EBE-0EBA-4DD8-812A-3AE02B161AF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bg2"/>
                </a:solidFill>
                <a:latin typeface="Times New Roman" panose="02020603050405020304" pitchFamily="18" charset="0"/>
              </a:defRPr>
            </a:lvl1pPr>
          </a:lstStyle>
          <a:p>
            <a:fld id="{59C0F984-3543-4235-B5C5-300735372511}" type="slidenum">
              <a:rPr lang="en-US" altLang="en-US"/>
              <a:pPr/>
              <a:t>‹#›</a:t>
            </a:fld>
            <a:endParaRPr lang="en-US" altLang="en-US"/>
          </a:p>
        </p:txBody>
      </p:sp>
    </p:spTree>
    <p:extLst>
      <p:ext uri="{BB962C8B-B14F-4D97-AF65-F5344CB8AC3E}">
        <p14:creationId xmlns:p14="http://schemas.microsoft.com/office/powerpoint/2010/main" val="224346397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Papyrus" pitchFamily="66" charset="0"/>
        </a:defRPr>
      </a:lvl2pPr>
      <a:lvl3pPr algn="l" rtl="0" eaLnBrk="0" fontAlgn="base" hangingPunct="0">
        <a:spcBef>
          <a:spcPct val="0"/>
        </a:spcBef>
        <a:spcAft>
          <a:spcPct val="0"/>
        </a:spcAft>
        <a:defRPr kumimoji="1" sz="4400">
          <a:solidFill>
            <a:schemeClr val="tx2"/>
          </a:solidFill>
          <a:latin typeface="Papyrus" pitchFamily="66" charset="0"/>
        </a:defRPr>
      </a:lvl3pPr>
      <a:lvl4pPr algn="l" rtl="0" eaLnBrk="0" fontAlgn="base" hangingPunct="0">
        <a:spcBef>
          <a:spcPct val="0"/>
        </a:spcBef>
        <a:spcAft>
          <a:spcPct val="0"/>
        </a:spcAft>
        <a:defRPr kumimoji="1" sz="4400">
          <a:solidFill>
            <a:schemeClr val="tx2"/>
          </a:solidFill>
          <a:latin typeface="Papyrus" pitchFamily="66" charset="0"/>
        </a:defRPr>
      </a:lvl4pPr>
      <a:lvl5pPr algn="l" rtl="0" eaLnBrk="0" fontAlgn="base" hangingPunct="0">
        <a:spcBef>
          <a:spcPct val="0"/>
        </a:spcBef>
        <a:spcAft>
          <a:spcPct val="0"/>
        </a:spcAft>
        <a:defRPr kumimoji="1" sz="4400">
          <a:solidFill>
            <a:schemeClr val="tx2"/>
          </a:solidFill>
          <a:latin typeface="Papyrus" pitchFamily="66" charset="0"/>
        </a:defRPr>
      </a:lvl5pPr>
      <a:lvl6pPr marL="457200" algn="l" rtl="0" eaLnBrk="0" fontAlgn="base" hangingPunct="0">
        <a:spcBef>
          <a:spcPct val="0"/>
        </a:spcBef>
        <a:spcAft>
          <a:spcPct val="0"/>
        </a:spcAft>
        <a:defRPr kumimoji="1" sz="4400">
          <a:solidFill>
            <a:schemeClr val="tx2"/>
          </a:solidFill>
          <a:latin typeface="Papyrus" pitchFamily="66" charset="0"/>
        </a:defRPr>
      </a:lvl6pPr>
      <a:lvl7pPr marL="914400" algn="l" rtl="0" eaLnBrk="0" fontAlgn="base" hangingPunct="0">
        <a:spcBef>
          <a:spcPct val="0"/>
        </a:spcBef>
        <a:spcAft>
          <a:spcPct val="0"/>
        </a:spcAft>
        <a:defRPr kumimoji="1" sz="4400">
          <a:solidFill>
            <a:schemeClr val="tx2"/>
          </a:solidFill>
          <a:latin typeface="Papyrus" pitchFamily="66" charset="0"/>
        </a:defRPr>
      </a:lvl7pPr>
      <a:lvl8pPr marL="1371600" algn="l" rtl="0" eaLnBrk="0" fontAlgn="base" hangingPunct="0">
        <a:spcBef>
          <a:spcPct val="0"/>
        </a:spcBef>
        <a:spcAft>
          <a:spcPct val="0"/>
        </a:spcAft>
        <a:defRPr kumimoji="1" sz="4400">
          <a:solidFill>
            <a:schemeClr val="tx2"/>
          </a:solidFill>
          <a:latin typeface="Papyrus" pitchFamily="66" charset="0"/>
        </a:defRPr>
      </a:lvl8pPr>
      <a:lvl9pPr marL="1828800" algn="l" rtl="0" eaLnBrk="0" fontAlgn="base" hangingPunct="0">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662A4E2-F58B-4186-B833-055FB0E9D93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5CEB8AB5-9C8B-4AFA-B855-4363E8CC02EA}"/>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F2A05044-D99C-4A15-A948-9E4A56D7971F}"/>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pPr>
              <a:defRPr/>
            </a:pPr>
            <a:fld id="{4D18FCE4-4DA9-49F3-BB4B-7FAF20A76B13}" type="slidenum">
              <a:rPr lang="en-AU" altLang="en-US"/>
              <a:pPr>
                <a:defRPr/>
              </a:pPr>
              <a:t>‹#›</a:t>
            </a:fld>
            <a:endParaRPr lang="en-AU" altLang="en-US"/>
          </a:p>
        </p:txBody>
      </p:sp>
    </p:spTree>
    <p:extLst>
      <p:ext uri="{BB962C8B-B14F-4D97-AF65-F5344CB8AC3E}">
        <p14:creationId xmlns:p14="http://schemas.microsoft.com/office/powerpoint/2010/main" val="2810720366"/>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wholehealthassoc.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sv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a:extLst>
              <a:ext uri="{FF2B5EF4-FFF2-40B4-BE49-F238E27FC236}">
                <a16:creationId xmlns:a16="http://schemas.microsoft.com/office/drawing/2014/main" id="{32609023-466A-4AB9-8371-30BEF31B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63"/>
            <a:ext cx="918210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Slide Number Placeholder 3">
            <a:extLst>
              <a:ext uri="{FF2B5EF4-FFF2-40B4-BE49-F238E27FC236}">
                <a16:creationId xmlns:a16="http://schemas.microsoft.com/office/drawing/2014/main" id="{C64729C6-DFB4-43CC-97F7-94257945659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64140194-8A10-450F-AED4-4C8789705142}" type="slidenum">
              <a:rPr lang="en-US" altLang="en-US" sz="1400">
                <a:solidFill>
                  <a:srgbClr val="1F497D"/>
                </a:solidFill>
                <a:latin typeface="Times New Roman" panose="02020603050405020304" pitchFamily="18" charset="0"/>
              </a:rPr>
              <a:pPr eaLnBrk="1" hangingPunct="1">
                <a:spcBef>
                  <a:spcPct val="50000"/>
                </a:spcBef>
                <a:buFontTx/>
                <a:buNone/>
              </a:pPr>
              <a:t>1</a:t>
            </a:fld>
            <a:endParaRPr lang="en-US" altLang="en-US" sz="1400">
              <a:solidFill>
                <a:srgbClr val="1F497D"/>
              </a:solidFill>
              <a:latin typeface="Times New Roman" panose="02020603050405020304" pitchFamily="18" charset="0"/>
            </a:endParaRPr>
          </a:p>
        </p:txBody>
      </p:sp>
      <p:sp>
        <p:nvSpPr>
          <p:cNvPr id="103428" name="Text Box 3">
            <a:extLst>
              <a:ext uri="{FF2B5EF4-FFF2-40B4-BE49-F238E27FC236}">
                <a16:creationId xmlns:a16="http://schemas.microsoft.com/office/drawing/2014/main" id="{DE72F70F-ACE0-4354-9CA5-E44EB0416BC5}"/>
              </a:ext>
            </a:extLst>
          </p:cNvPr>
          <p:cNvSpPr txBox="1">
            <a:spLocks noChangeArrowheads="1"/>
          </p:cNvSpPr>
          <p:nvPr/>
        </p:nvSpPr>
        <p:spPr bwMode="auto">
          <a:xfrm>
            <a:off x="2400300" y="2190751"/>
            <a:ext cx="7391400"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algn="ctr" eaLnBrk="1" hangingPunct="1">
              <a:spcBef>
                <a:spcPct val="50000"/>
              </a:spcBef>
              <a:buFontTx/>
              <a:buNone/>
            </a:pPr>
            <a:r>
              <a:rPr lang="en-US" altLang="en-US" sz="4800" dirty="0">
                <a:solidFill>
                  <a:srgbClr val="0000FF"/>
                </a:solidFill>
                <a:latin typeface="Arial" panose="020B0604020202020204" pitchFamily="34" charset="0"/>
                <a:cs typeface="Arial" panose="020B0604020202020204" pitchFamily="34" charset="0"/>
              </a:rPr>
              <a:t>Mentoring the Mentors</a:t>
            </a:r>
            <a:endParaRPr lang="en-US" altLang="en-US" sz="2800" dirty="0">
              <a:solidFill>
                <a:srgbClr val="0000FF"/>
              </a:solidFill>
              <a:latin typeface="Arial" panose="020B0604020202020204" pitchFamily="34" charset="0"/>
              <a:cs typeface="Arial" panose="020B0604020202020204" pitchFamily="34" charset="0"/>
            </a:endParaRPr>
          </a:p>
        </p:txBody>
      </p:sp>
      <p:sp>
        <p:nvSpPr>
          <p:cNvPr id="103429" name="Rectangle 4">
            <a:extLst>
              <a:ext uri="{FF2B5EF4-FFF2-40B4-BE49-F238E27FC236}">
                <a16:creationId xmlns:a16="http://schemas.microsoft.com/office/drawing/2014/main" id="{139C974B-25B5-4F9E-91C8-16ACFB54A32D}"/>
              </a:ext>
            </a:extLst>
          </p:cNvPr>
          <p:cNvSpPr>
            <a:spLocks noChangeArrowheads="1"/>
          </p:cNvSpPr>
          <p:nvPr/>
        </p:nvSpPr>
        <p:spPr bwMode="auto">
          <a:xfrm>
            <a:off x="4953000" y="3810000"/>
            <a:ext cx="5562600" cy="2154238"/>
          </a:xfrm>
          <a:prstGeom prst="rect">
            <a:avLst/>
          </a:prstGeom>
          <a:solidFill>
            <a:srgbClr val="00B0F0"/>
          </a:solidFill>
          <a:ln w="9525">
            <a:solidFill>
              <a:schemeClr val="accent1"/>
            </a:solidFill>
            <a:miter lim="800000"/>
            <a:headEnd/>
            <a:tailEnd/>
          </a:ln>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 White, DC, DACBN, DABN</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Synergy Holistic &amp; Whole Health Assoc.</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980/355-0842, 713/522-6336</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stuartwhitewha@gmail.com</a:t>
            </a:r>
          </a:p>
          <a:p>
            <a:pPr eaLnBrk="1" hangingPunct="1">
              <a:spcBef>
                <a:spcPct val="0"/>
              </a:spcBef>
              <a:buFontTx/>
              <a:buNone/>
            </a:pPr>
            <a:r>
              <a:rPr kumimoji="1" lang="en-US" altLang="en-US" sz="1400" b="1">
                <a:solidFill>
                  <a:srgbClr val="002060"/>
                </a:solidFill>
                <a:latin typeface="Arial" panose="020B0604020202020204" pitchFamily="34" charset="0"/>
                <a:cs typeface="Arial" panose="020B0604020202020204" pitchFamily="34" charset="0"/>
                <a:hlinkClick r:id="rId4"/>
              </a:rPr>
              <a:t>www.synergycharlotte.com &amp; www.wholehealthassoc.com</a:t>
            </a:r>
            <a:endParaRPr kumimoji="1" lang="en-US" altLang="en-US" sz="1400" b="1">
              <a:solidFill>
                <a:srgbClr val="002060"/>
              </a:solidFill>
              <a:latin typeface="Arial" panose="020B0604020202020204" pitchFamily="34" charset="0"/>
              <a:cs typeface="Arial" panose="020B0604020202020204" pitchFamily="34" charset="0"/>
            </a:endParaRP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www.doctorofthefuture.org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text, application&#10;&#10;Description automatically generated">
            <a:extLst>
              <a:ext uri="{FF2B5EF4-FFF2-40B4-BE49-F238E27FC236}">
                <a16:creationId xmlns:a16="http://schemas.microsoft.com/office/drawing/2014/main" id="{13A87F8A-3773-459D-895F-83384B3C2F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811784"/>
            <a:ext cx="10905066" cy="5234430"/>
          </a:xfrm>
          <a:prstGeom prst="rect">
            <a:avLst/>
          </a:prstGeom>
        </p:spPr>
      </p:pic>
    </p:spTree>
    <p:extLst>
      <p:ext uri="{BB962C8B-B14F-4D97-AF65-F5344CB8AC3E}">
        <p14:creationId xmlns:p14="http://schemas.microsoft.com/office/powerpoint/2010/main" val="27054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DF060614-38D6-4C09-9972-9F0FE9B3EF06}"/>
              </a:ext>
            </a:extLst>
          </p:cNvPr>
          <p:cNvPicPr>
            <a:picLocks noGrp="1" noChangeAspect="1"/>
          </p:cNvPicPr>
          <p:nvPr>
            <p:ph idx="1"/>
          </p:nvPr>
        </p:nvPicPr>
        <p:blipFill>
          <a:blip r:embed="rId3"/>
          <a:stretch>
            <a:fillRect/>
          </a:stretch>
        </p:blipFill>
        <p:spPr>
          <a:xfrm>
            <a:off x="1121833" y="643467"/>
            <a:ext cx="9948334" cy="5571066"/>
          </a:xfrm>
          <a:prstGeom prst="rect">
            <a:avLst/>
          </a:prstGeom>
        </p:spPr>
      </p:pic>
    </p:spTree>
    <p:extLst>
      <p:ext uri="{BB962C8B-B14F-4D97-AF65-F5344CB8AC3E}">
        <p14:creationId xmlns:p14="http://schemas.microsoft.com/office/powerpoint/2010/main" val="61418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6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chart&#10;&#10;Description automatically generated">
            <a:extLst>
              <a:ext uri="{FF2B5EF4-FFF2-40B4-BE49-F238E27FC236}">
                <a16:creationId xmlns:a16="http://schemas.microsoft.com/office/drawing/2014/main" id="{DFAE4821-FA8D-4C75-85D4-5FA01F3FF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75360"/>
            <a:ext cx="10905066" cy="4907278"/>
          </a:xfrm>
          <a:prstGeom prst="rect">
            <a:avLst/>
          </a:prstGeom>
        </p:spPr>
      </p:pic>
    </p:spTree>
    <p:extLst>
      <p:ext uri="{BB962C8B-B14F-4D97-AF65-F5344CB8AC3E}">
        <p14:creationId xmlns:p14="http://schemas.microsoft.com/office/powerpoint/2010/main" val="230712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application&#10;&#10;Description automatically generated">
            <a:extLst>
              <a:ext uri="{FF2B5EF4-FFF2-40B4-BE49-F238E27FC236}">
                <a16:creationId xmlns:a16="http://schemas.microsoft.com/office/drawing/2014/main" id="{A069D362-2231-42C5-AC15-0734C0720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34466"/>
            <a:ext cx="10905066" cy="4989066"/>
          </a:xfrm>
          <a:prstGeom prst="rect">
            <a:avLst/>
          </a:prstGeom>
        </p:spPr>
      </p:pic>
    </p:spTree>
    <p:extLst>
      <p:ext uri="{BB962C8B-B14F-4D97-AF65-F5344CB8AC3E}">
        <p14:creationId xmlns:p14="http://schemas.microsoft.com/office/powerpoint/2010/main" val="160000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15D5296-7588-4CF6-A76E-CC2643DCBBC8}"/>
              </a:ext>
            </a:extLst>
          </p:cNvPr>
          <p:cNvPicPr>
            <a:picLocks noGrp="1" noChangeAspect="1"/>
          </p:cNvPicPr>
          <p:nvPr>
            <p:ph idx="1"/>
          </p:nvPr>
        </p:nvPicPr>
        <p:blipFill>
          <a:blip r:embed="rId3"/>
          <a:stretch>
            <a:fillRect/>
          </a:stretch>
        </p:blipFill>
        <p:spPr>
          <a:xfrm>
            <a:off x="1143939" y="643467"/>
            <a:ext cx="9904122" cy="5571066"/>
          </a:xfrm>
          <a:prstGeom prst="rect">
            <a:avLst/>
          </a:prstGeom>
        </p:spPr>
      </p:pic>
    </p:spTree>
    <p:extLst>
      <p:ext uri="{BB962C8B-B14F-4D97-AF65-F5344CB8AC3E}">
        <p14:creationId xmlns:p14="http://schemas.microsoft.com/office/powerpoint/2010/main" val="15738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6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Chart&#10;&#10;Description automatically generated">
            <a:extLst>
              <a:ext uri="{FF2B5EF4-FFF2-40B4-BE49-F238E27FC236}">
                <a16:creationId xmlns:a16="http://schemas.microsoft.com/office/drawing/2014/main" id="{BF03A57D-59F9-4B17-A7B8-E847682877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689102"/>
            <a:ext cx="10905066" cy="5479794"/>
          </a:xfrm>
          <a:prstGeom prst="rect">
            <a:avLst/>
          </a:prstGeom>
        </p:spPr>
      </p:pic>
    </p:spTree>
    <p:extLst>
      <p:ext uri="{BB962C8B-B14F-4D97-AF65-F5344CB8AC3E}">
        <p14:creationId xmlns:p14="http://schemas.microsoft.com/office/powerpoint/2010/main" val="160208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Chart&#10;&#10;Description automatically generated">
            <a:extLst>
              <a:ext uri="{FF2B5EF4-FFF2-40B4-BE49-F238E27FC236}">
                <a16:creationId xmlns:a16="http://schemas.microsoft.com/office/drawing/2014/main" id="{321EE639-5715-404B-9C2D-B8E8BA396F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852678"/>
            <a:ext cx="10905066" cy="5152642"/>
          </a:xfrm>
          <a:prstGeom prst="rect">
            <a:avLst/>
          </a:prstGeom>
        </p:spPr>
      </p:pic>
    </p:spTree>
    <p:extLst>
      <p:ext uri="{BB962C8B-B14F-4D97-AF65-F5344CB8AC3E}">
        <p14:creationId xmlns:p14="http://schemas.microsoft.com/office/powerpoint/2010/main" val="94938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A5F4F6-9337-4A58-A469-EAAFF7AB9D57}"/>
              </a:ext>
            </a:extLst>
          </p:cNvPr>
          <p:cNvSpPr txBox="1"/>
          <p:nvPr/>
        </p:nvSpPr>
        <p:spPr>
          <a:xfrm>
            <a:off x="402236" y="-1514007"/>
            <a:ext cx="10722964" cy="571015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Bahnschrift SemiBold" panose="020B0502040204020203" pitchFamily="34" charset="0"/>
                <a:ea typeface="Calibri" panose="020F0502020204030204" pitchFamily="34" charset="0"/>
                <a:cs typeface="Times New Roman" panose="02020603050405020304" pitchFamily="18" charset="0"/>
              </a:rPr>
              <a:t>Dosage: 4 Capsules per day all at once with a full glass of water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SemiBold" panose="020B0502040204020203" pitchFamily="34" charset="0"/>
                <a:ea typeface="Calibri" panose="020F0502020204030204" pitchFamily="34" charset="0"/>
                <a:cs typeface="Times New Roman" panose="02020603050405020304" pitchFamily="18" charset="0"/>
              </a:rPr>
              <a:t>Four capsules per day, prior to a meal with a full glass of water. It is recommended to take your regular medications or other supplements one hour before or after taking this product. After 28 days of continual use, discontinue for at least 2 days before starting your next regimen.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SemiBold" panose="020B0502040204020203"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SemiBold" panose="020B0502040204020203"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Bahnschrift SemiBold" panose="020B0502040204020203" pitchFamily="34" charset="0"/>
                <a:ea typeface="Calibri" panose="020F0502020204030204" pitchFamily="34" charset="0"/>
                <a:cs typeface="Calibri" panose="020F0502020204030204" pitchFamily="34" charset="0"/>
              </a:rPr>
              <a:t>Considerations for Standard Process GI Adsorb</a:t>
            </a:r>
            <a:r>
              <a:rPr kumimoji="0" lang="en-US" sz="1800" b="1" i="0" u="sng" strike="noStrike" kern="1200" cap="none" spc="0" normalizeH="0" baseline="30000" noProof="0" dirty="0">
                <a:ln>
                  <a:noFill/>
                </a:ln>
                <a:solidFill>
                  <a:prstClr val="black"/>
                </a:solidFill>
                <a:effectLst/>
                <a:uLnTx/>
                <a:uFillTx/>
                <a:latin typeface="Bahnschrift SemiBold" panose="020B0502040204020203" pitchFamily="34" charset="0"/>
                <a:ea typeface="Calibri" panose="020F0502020204030204" pitchFamily="34" charset="0"/>
                <a:cs typeface="Calibri" panose="020F0502020204030204" pitchFamily="34" charset="0"/>
              </a:rPr>
              <a:t>TM</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Heavy metal removal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Calibri" panose="020F0502020204030204" pitchFamily="34" charset="0"/>
                <a:sym typeface="Symbol" panose="05050102010706020507" pitchFamily="18" charset="2"/>
              </a:rPr>
              <a: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  Mycotoxin removal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Bacterial exotoxin removal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Calibri" panose="020F0502020204030204" pitchFamily="34" charset="0"/>
                <a:sym typeface="Symbol" panose="05050102010706020507" pitchFamily="18" charset="2"/>
              </a:rPr>
              <a: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  Leaky gut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Alleviates intestinal breakdown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Calibri" panose="020F0502020204030204" pitchFamily="34" charset="0"/>
                <a:sym typeface="Symbol" panose="05050102010706020507" pitchFamily="18" charset="2"/>
              </a:rPr>
              <a: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  Microbial dysbiosis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Travel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Calibri" panose="020F0502020204030204" pitchFamily="34" charset="0"/>
                <a:sym typeface="Symbol" panose="05050102010706020507" pitchFamily="18" charset="2"/>
              </a:rPr>
              <a: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  Metabolic detoxification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Contaminated food or water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Calibri" panose="020F0502020204030204" pitchFamily="34" charset="0"/>
                <a:sym typeface="Symbol" panose="05050102010706020507" pitchFamily="18" charset="2"/>
              </a:rPr>
              <a: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  Normal elimination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Proxima Nova"/>
                <a:cs typeface="Arial" panose="020B0604020202020204" pitchFamily="34" charset="0"/>
              </a:rPr>
              <a:t>IBS symptoms / diarrhea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4F54027-94B3-4F25-9514-0F595FA67D29}"/>
              </a:ext>
            </a:extLst>
          </p:cNvPr>
          <p:cNvSpPr/>
          <p:nvPr/>
        </p:nvSpPr>
        <p:spPr>
          <a:xfrm>
            <a:off x="609600" y="224853"/>
            <a:ext cx="10722964" cy="599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96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CA28-8CC0-4579-833A-0AD28507064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B2C69A8-8619-47B6-8A10-0862507B7DD4}"/>
              </a:ext>
            </a:extLst>
          </p:cNvPr>
          <p:cNvPicPr>
            <a:picLocks noGrp="1" noChangeAspect="1"/>
          </p:cNvPicPr>
          <p:nvPr>
            <p:ph idx="1"/>
          </p:nvPr>
        </p:nvPicPr>
        <p:blipFill>
          <a:blip r:embed="rId3"/>
          <a:stretch>
            <a:fillRect/>
          </a:stretch>
        </p:blipFill>
        <p:spPr>
          <a:xfrm>
            <a:off x="0" y="143434"/>
            <a:ext cx="12066494" cy="6714565"/>
          </a:xfrm>
        </p:spPr>
      </p:pic>
    </p:spTree>
    <p:extLst>
      <p:ext uri="{BB962C8B-B14F-4D97-AF65-F5344CB8AC3E}">
        <p14:creationId xmlns:p14="http://schemas.microsoft.com/office/powerpoint/2010/main" val="344684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01A0-047A-406D-BDA8-CD8E5F353949}"/>
              </a:ext>
            </a:extLst>
          </p:cNvPr>
          <p:cNvSpPr>
            <a:spLocks noGrp="1"/>
          </p:cNvSpPr>
          <p:nvPr>
            <p:ph type="title"/>
          </p:nvPr>
        </p:nvSpPr>
        <p:spPr/>
        <p:txBody>
          <a:bodyPr/>
          <a:lstStyle/>
          <a:p>
            <a:r>
              <a:rPr lang="en-US" dirty="0"/>
              <a:t>Dosing Instructions for GI Adsorb</a:t>
            </a:r>
          </a:p>
        </p:txBody>
      </p:sp>
      <p:pic>
        <p:nvPicPr>
          <p:cNvPr id="5" name="Content Placeholder 4">
            <a:extLst>
              <a:ext uri="{FF2B5EF4-FFF2-40B4-BE49-F238E27FC236}">
                <a16:creationId xmlns:a16="http://schemas.microsoft.com/office/drawing/2014/main" id="{5C61173F-65E7-4882-8573-75D71A847BC0}"/>
              </a:ext>
            </a:extLst>
          </p:cNvPr>
          <p:cNvPicPr>
            <a:picLocks noGrp="1" noChangeAspect="1"/>
          </p:cNvPicPr>
          <p:nvPr>
            <p:ph idx="1"/>
          </p:nvPr>
        </p:nvPicPr>
        <p:blipFill>
          <a:blip r:embed="rId2"/>
          <a:stretch>
            <a:fillRect/>
          </a:stretch>
        </p:blipFill>
        <p:spPr>
          <a:xfrm>
            <a:off x="290286" y="1825624"/>
            <a:ext cx="11756571" cy="5032375"/>
          </a:xfrm>
        </p:spPr>
      </p:pic>
      <p:sp>
        <p:nvSpPr>
          <p:cNvPr id="6" name="Rectangle 5">
            <a:extLst>
              <a:ext uri="{FF2B5EF4-FFF2-40B4-BE49-F238E27FC236}">
                <a16:creationId xmlns:a16="http://schemas.microsoft.com/office/drawing/2014/main" id="{6522AB56-580C-4C6D-B012-AC04E73739C1}"/>
              </a:ext>
            </a:extLst>
          </p:cNvPr>
          <p:cNvSpPr/>
          <p:nvPr/>
        </p:nvSpPr>
        <p:spPr>
          <a:xfrm>
            <a:off x="1" y="1690688"/>
            <a:ext cx="12119428" cy="1154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80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a:extLst>
              <a:ext uri="{FF2B5EF4-FFF2-40B4-BE49-F238E27FC236}">
                <a16:creationId xmlns:a16="http://schemas.microsoft.com/office/drawing/2014/main" id="{B7C8E8EE-3BCD-4DD6-9B17-153C93E0951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93B80A5E-E401-4977-B10F-8EB5E51CF39A}" type="slidenum">
              <a:rPr lang="en-US" altLang="en-US" sz="1400">
                <a:solidFill>
                  <a:srgbClr val="1F497D"/>
                </a:solidFill>
                <a:latin typeface="Times New Roman" panose="02020603050405020304" pitchFamily="18" charset="0"/>
              </a:rPr>
              <a:pPr eaLnBrk="1" hangingPunct="1">
                <a:spcBef>
                  <a:spcPct val="50000"/>
                </a:spcBef>
                <a:buFontTx/>
                <a:buNone/>
              </a:pPr>
              <a:t>2</a:t>
            </a:fld>
            <a:endParaRPr lang="en-US" altLang="en-US" sz="1400">
              <a:solidFill>
                <a:srgbClr val="1F497D"/>
              </a:solidFill>
              <a:latin typeface="Times New Roman" panose="02020603050405020304" pitchFamily="18" charset="0"/>
            </a:endParaRPr>
          </a:p>
        </p:txBody>
      </p:sp>
      <p:sp>
        <p:nvSpPr>
          <p:cNvPr id="1593346" name="Rectangle 2">
            <a:extLst>
              <a:ext uri="{FF2B5EF4-FFF2-40B4-BE49-F238E27FC236}">
                <a16:creationId xmlns:a16="http://schemas.microsoft.com/office/drawing/2014/main" id="{9E74F411-F6E6-4699-B6D5-408803036E93}"/>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 goals:</a:t>
            </a:r>
            <a:endParaRPr lang="en-US" altLang="en-US">
              <a:latin typeface="Arial" panose="020B0604020202020204" pitchFamily="34" charset="0"/>
              <a:cs typeface="Arial" panose="020B0604020202020204" pitchFamily="34" charset="0"/>
            </a:endParaRPr>
          </a:p>
        </p:txBody>
      </p:sp>
      <p:sp>
        <p:nvSpPr>
          <p:cNvPr id="1593347" name="Rectangle 3">
            <a:extLst>
              <a:ext uri="{FF2B5EF4-FFF2-40B4-BE49-F238E27FC236}">
                <a16:creationId xmlns:a16="http://schemas.microsoft.com/office/drawing/2014/main" id="{683A331A-5C82-429C-B638-1C383E4E3485}"/>
              </a:ext>
            </a:extLst>
          </p:cNvPr>
          <p:cNvSpPr>
            <a:spLocks noGrp="1"/>
          </p:cNvSpPr>
          <p:nvPr>
            <p:ph type="body" idx="1"/>
          </p:nvPr>
        </p:nvSpPr>
        <p:spPr>
          <a:xfrm>
            <a:off x="1738314" y="1600200"/>
            <a:ext cx="8643937" cy="5043488"/>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To declare what is possible and establish a commitment to that possibility</a:t>
            </a:r>
          </a:p>
          <a:p>
            <a:pPr eaLnBrk="1" hangingPunct="1">
              <a:lnSpc>
                <a:spcPct val="80000"/>
              </a:lnSpc>
            </a:pPr>
            <a:r>
              <a:rPr altLang="en-US">
                <a:latin typeface="Arial" panose="020B0604020202020204" pitchFamily="34" charset="0"/>
                <a:ea typeface="Kozuka Gothic Pro R"/>
                <a:cs typeface="Arial" panose="020B0604020202020204" pitchFamily="34" charset="0"/>
              </a:rPr>
              <a:t>Address personal and professional barriers limiting the ability to serve</a:t>
            </a:r>
          </a:p>
          <a:p>
            <a:pPr eaLnBrk="1" hangingPunct="1">
              <a:lnSpc>
                <a:spcPct val="80000"/>
              </a:lnSpc>
            </a:pPr>
            <a:r>
              <a:rPr altLang="en-US">
                <a:latin typeface="Arial" panose="020B0604020202020204" pitchFamily="34" charset="0"/>
                <a:ea typeface="Kozuka Gothic Pro R"/>
                <a:cs typeface="Arial" panose="020B0604020202020204" pitchFamily="34" charset="0"/>
              </a:rPr>
              <a:t>Evolution of vision/mission/ethics that drive success</a:t>
            </a:r>
          </a:p>
          <a:p>
            <a:pPr eaLnBrk="1" hangingPunct="1">
              <a:lnSpc>
                <a:spcPct val="80000"/>
              </a:lnSpc>
            </a:pPr>
            <a:r>
              <a:rPr altLang="en-US">
                <a:latin typeface="Arial" panose="020B0604020202020204" pitchFamily="34" charset="0"/>
                <a:ea typeface="Kozuka Gothic Pro R"/>
                <a:cs typeface="Arial" panose="020B0604020202020204" pitchFamily="34" charset="0"/>
              </a:rPr>
              <a:t>Create immediate action steps to apply learning and growth</a:t>
            </a:r>
          </a:p>
          <a:p>
            <a:pPr eaLnBrk="1" hangingPunct="1">
              <a:lnSpc>
                <a:spcPct val="80000"/>
              </a:lnSpc>
            </a:pPr>
            <a:r>
              <a:rPr altLang="en-US">
                <a:latin typeface="Arial" panose="020B0604020202020204" pitchFamily="34" charset="0"/>
                <a:ea typeface="Kozuka Gothic Pro R"/>
                <a:cs typeface="Arial" panose="020B0604020202020204" pitchFamily="34" charset="0"/>
              </a:rPr>
              <a:t>Construct the round table of applied trophologists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3346"/>
                                        </p:tgtEl>
                                        <p:attrNameLst>
                                          <p:attrName>style.visibility</p:attrName>
                                        </p:attrNameLst>
                                      </p:cBhvr>
                                      <p:to>
                                        <p:strVal val="visible"/>
                                      </p:to>
                                    </p:set>
                                    <p:anim calcmode="lin" valueType="num">
                                      <p:cBhvr additive="base">
                                        <p:cTn id="7" dur="75" fill="hold"/>
                                        <p:tgtEl>
                                          <p:spTgt spid="1593346"/>
                                        </p:tgtEl>
                                        <p:attrNameLst>
                                          <p:attrName>ppt_x</p:attrName>
                                        </p:attrNameLst>
                                      </p:cBhvr>
                                      <p:tavLst>
                                        <p:tav tm="0">
                                          <p:val>
                                            <p:strVal val="#ppt_x"/>
                                          </p:val>
                                        </p:tav>
                                        <p:tav tm="100000">
                                          <p:val>
                                            <p:strVal val="#ppt_x"/>
                                          </p:val>
                                        </p:tav>
                                      </p:tavLst>
                                    </p:anim>
                                    <p:anim calcmode="lin" valueType="num">
                                      <p:cBhvr additive="base">
                                        <p:cTn id="8" dur="75" fill="hold"/>
                                        <p:tgtEl>
                                          <p:spTgt spid="15933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3347">
                                            <p:txEl>
                                              <p:pRg st="0" end="0"/>
                                            </p:txEl>
                                          </p:spTgt>
                                        </p:tgtEl>
                                        <p:attrNameLst>
                                          <p:attrName>style.visibility</p:attrName>
                                        </p:attrNameLst>
                                      </p:cBhvr>
                                      <p:to>
                                        <p:strVal val="visible"/>
                                      </p:to>
                                    </p:set>
                                    <p:animEffect transition="in" filter="blinds(horizontal)">
                                      <p:cBhvr>
                                        <p:cTn id="13" dur="500"/>
                                        <p:tgtEl>
                                          <p:spTgt spid="15933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3347">
                                            <p:txEl>
                                              <p:pRg st="1" end="1"/>
                                            </p:txEl>
                                          </p:spTgt>
                                        </p:tgtEl>
                                        <p:attrNameLst>
                                          <p:attrName>style.visibility</p:attrName>
                                        </p:attrNameLst>
                                      </p:cBhvr>
                                      <p:to>
                                        <p:strVal val="visible"/>
                                      </p:to>
                                    </p:set>
                                    <p:animEffect transition="in" filter="blinds(horizontal)">
                                      <p:cBhvr>
                                        <p:cTn id="18" dur="500"/>
                                        <p:tgtEl>
                                          <p:spTgt spid="15933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3347">
                                            <p:txEl>
                                              <p:pRg st="2" end="2"/>
                                            </p:txEl>
                                          </p:spTgt>
                                        </p:tgtEl>
                                        <p:attrNameLst>
                                          <p:attrName>style.visibility</p:attrName>
                                        </p:attrNameLst>
                                      </p:cBhvr>
                                      <p:to>
                                        <p:strVal val="visible"/>
                                      </p:to>
                                    </p:set>
                                    <p:animEffect transition="in" filter="blinds(horizontal)">
                                      <p:cBhvr>
                                        <p:cTn id="23" dur="500"/>
                                        <p:tgtEl>
                                          <p:spTgt spid="15933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3347">
                                            <p:txEl>
                                              <p:pRg st="3" end="3"/>
                                            </p:txEl>
                                          </p:spTgt>
                                        </p:tgtEl>
                                        <p:attrNameLst>
                                          <p:attrName>style.visibility</p:attrName>
                                        </p:attrNameLst>
                                      </p:cBhvr>
                                      <p:to>
                                        <p:strVal val="visible"/>
                                      </p:to>
                                    </p:set>
                                    <p:animEffect transition="in" filter="blinds(horizontal)">
                                      <p:cBhvr>
                                        <p:cTn id="28" dur="500"/>
                                        <p:tgtEl>
                                          <p:spTgt spid="15933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3347">
                                            <p:txEl>
                                              <p:pRg st="4" end="4"/>
                                            </p:txEl>
                                          </p:spTgt>
                                        </p:tgtEl>
                                        <p:attrNameLst>
                                          <p:attrName>style.visibility</p:attrName>
                                        </p:attrNameLst>
                                      </p:cBhvr>
                                      <p:to>
                                        <p:strVal val="visible"/>
                                      </p:to>
                                    </p:set>
                                    <p:animEffect transition="in" filter="blinds(horizontal)">
                                      <p:cBhvr>
                                        <p:cTn id="33" dur="500"/>
                                        <p:tgtEl>
                                          <p:spTgt spid="1593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6" grpId="0" autoUpdateAnimBg="0"/>
      <p:bldP spid="1593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6898C8-BDF3-40B3-A413-D780BBC4163F}"/>
              </a:ext>
            </a:extLst>
          </p:cNvPr>
          <p:cNvSpPr>
            <a:spLocks noGrp="1"/>
          </p:cNvSpPr>
          <p:nvPr>
            <p:ph type="title"/>
          </p:nvPr>
        </p:nvSpPr>
        <p:spPr>
          <a:xfrm>
            <a:off x="572493" y="384048"/>
            <a:ext cx="11018520" cy="1288906"/>
          </a:xfrm>
        </p:spPr>
        <p:txBody>
          <a:bodyPr anchor="b">
            <a:normAutofit/>
          </a:bodyPr>
          <a:lstStyle/>
          <a:p>
            <a:r>
              <a:rPr lang="en-US" sz="4600" b="1" dirty="0">
                <a:effectLst/>
                <a:latin typeface="Bahnschrift SemiBold" panose="020B0502040204020203" pitchFamily="34" charset="0"/>
                <a:ea typeface="Calibri" panose="020F0502020204030204" pitchFamily="34" charset="0"/>
                <a:cs typeface="Calibri" panose="020F0502020204030204" pitchFamily="34" charset="0"/>
              </a:rPr>
              <a:t>Powerful Combinations</a:t>
            </a:r>
            <a:endParaRPr lang="en-US" sz="4600" dirty="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94F8B195-1A8D-4FA3-9D85-E2A3A3E1D060}"/>
              </a:ext>
            </a:extLst>
          </p:cNvPr>
          <p:cNvGraphicFramePr>
            <a:graphicFrameLocks noGrp="1"/>
          </p:cNvGraphicFramePr>
          <p:nvPr>
            <p:ph idx="1"/>
          </p:nvPr>
        </p:nvGraphicFramePr>
        <p:xfrm>
          <a:off x="572492" y="2071316"/>
          <a:ext cx="11018520"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5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9388E4E-62C2-44E1-BF79-2FD3500C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9C8EE7CA-2667-4595-9D9F-1312D84801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8" cy="6858000"/>
            <a:chOff x="0" y="-1"/>
            <a:chExt cx="12150168" cy="6858001"/>
          </a:xfrm>
          <a:solidFill>
            <a:schemeClr val="bg1">
              <a:lumMod val="95000"/>
              <a:alpha val="50000"/>
            </a:schemeClr>
          </a:solidFill>
        </p:grpSpPr>
        <p:pic>
          <p:nvPicPr>
            <p:cNvPr id="140" name="Graphic 139">
              <a:extLst>
                <a:ext uri="{FF2B5EF4-FFF2-40B4-BE49-F238E27FC236}">
                  <a16:creationId xmlns:a16="http://schemas.microsoft.com/office/drawing/2014/main" id="{DC78D0B3-F1E8-4B4B-B764-1E40D06FDD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4555" y="-1"/>
              <a:ext cx="3052480" cy="6858001"/>
            </a:xfrm>
            <a:prstGeom prst="rect">
              <a:avLst/>
            </a:prstGeom>
          </p:spPr>
        </p:pic>
        <p:pic>
          <p:nvPicPr>
            <p:cNvPr id="141" name="Graphic 140">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
              <a:ext cx="3052480" cy="6858001"/>
            </a:xfrm>
            <a:prstGeom prst="rect">
              <a:avLst/>
            </a:prstGeom>
          </p:spPr>
        </p:pic>
        <p:pic>
          <p:nvPicPr>
            <p:cNvPr id="142" name="Graphic 141">
              <a:extLst>
                <a:ext uri="{FF2B5EF4-FFF2-40B4-BE49-F238E27FC236}">
                  <a16:creationId xmlns:a16="http://schemas.microsoft.com/office/drawing/2014/main" id="{44C950C8-232C-4FEE-9DF9-D2E33F306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7688" y="-1"/>
              <a:ext cx="3052480" cy="6858001"/>
            </a:xfrm>
            <a:prstGeom prst="rect">
              <a:avLst/>
            </a:prstGeom>
          </p:spPr>
        </p:pic>
        <p:pic>
          <p:nvPicPr>
            <p:cNvPr id="143" name="Graphic 142">
              <a:extLst>
                <a:ext uri="{FF2B5EF4-FFF2-40B4-BE49-F238E27FC236}">
                  <a16:creationId xmlns:a16="http://schemas.microsoft.com/office/drawing/2014/main" id="{0B78C261-10A0-4843-A7CF-F66CF2EB19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3134" y="-1"/>
              <a:ext cx="3052480" cy="6858001"/>
            </a:xfrm>
            <a:prstGeom prst="rect">
              <a:avLst/>
            </a:prstGeom>
          </p:spPr>
        </p:pic>
      </p:grpSp>
      <p:sp>
        <p:nvSpPr>
          <p:cNvPr id="145" name="Rectangle 144">
            <a:extLst>
              <a:ext uri="{FF2B5EF4-FFF2-40B4-BE49-F238E27FC236}">
                <a16:creationId xmlns:a16="http://schemas.microsoft.com/office/drawing/2014/main" id="{7ABB85E1-2CD2-44C3-8DFB-3AC755F30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9B5A5AC6-62DA-47D3-B0AC-58286ADCB051}"/>
              </a:ext>
            </a:extLst>
          </p:cNvPr>
          <p:cNvSpPr>
            <a:spLocks noGrp="1"/>
          </p:cNvSpPr>
          <p:nvPr>
            <p:ph type="title"/>
          </p:nvPr>
        </p:nvSpPr>
        <p:spPr>
          <a:xfrm>
            <a:off x="1297173" y="685797"/>
            <a:ext cx="4768297" cy="2824166"/>
          </a:xfrm>
        </p:spPr>
        <p:txBody>
          <a:bodyPr vert="horz" lIns="91440" tIns="45720" rIns="91440" bIns="45720" rtlCol="0" anchor="t">
            <a:normAutofit fontScale="90000"/>
          </a:bodyPr>
          <a:lstStyle/>
          <a:p>
            <a:r>
              <a:rPr lang="en-US" sz="5000" kern="1200" dirty="0">
                <a:solidFill>
                  <a:schemeClr val="tx1"/>
                </a:solidFill>
                <a:latin typeface="+mj-lt"/>
                <a:ea typeface="+mj-ea"/>
                <a:cs typeface="+mj-cs"/>
              </a:rPr>
              <a:t>Combine GI Adsorb with GI Stability and Okra Pepsin</a:t>
            </a:r>
          </a:p>
        </p:txBody>
      </p:sp>
      <p:sp>
        <p:nvSpPr>
          <p:cNvPr id="147" name="Rectangle 146">
            <a:extLst>
              <a:ext uri="{FF2B5EF4-FFF2-40B4-BE49-F238E27FC236}">
                <a16:creationId xmlns:a16="http://schemas.microsoft.com/office/drawing/2014/main" id="{09E615A5-845A-453B-A579-418A260E7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2EB3ECA-2E9E-4116-939E-70AC7F2473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024" r="5" b="5"/>
          <a:stretch/>
        </p:blipFill>
        <p:spPr bwMode="auto">
          <a:xfrm>
            <a:off x="5934735" y="685799"/>
            <a:ext cx="3084092" cy="5486400"/>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Text, whiteboard&#10;&#10;Description automatically generated">
            <a:extLst>
              <a:ext uri="{FF2B5EF4-FFF2-40B4-BE49-F238E27FC236}">
                <a16:creationId xmlns:a16="http://schemas.microsoft.com/office/drawing/2014/main" id="{2565ED95-FD2D-420A-A40D-FEAD13DA27F1}"/>
              </a:ext>
            </a:extLst>
          </p:cNvPr>
          <p:cNvPicPr>
            <a:picLocks noChangeAspect="1"/>
          </p:cNvPicPr>
          <p:nvPr/>
        </p:nvPicPr>
        <p:blipFill rotWithShape="1">
          <a:blip r:embed="rId7">
            <a:extLst>
              <a:ext uri="{28A0092B-C50C-407E-A947-70E740481C1C}">
                <a14:useLocalDpi xmlns:a14="http://schemas.microsoft.com/office/drawing/2010/main" val="0"/>
              </a:ext>
            </a:extLst>
          </a:blip>
          <a:srcRect t="5556" r="4" b="5130"/>
          <a:stretch/>
        </p:blipFill>
        <p:spPr>
          <a:xfrm>
            <a:off x="9110472" y="685796"/>
            <a:ext cx="3081528" cy="5486400"/>
          </a:xfrm>
          <a:prstGeom prst="rect">
            <a:avLst/>
          </a:prstGeom>
        </p:spPr>
      </p:pic>
      <p:sp>
        <p:nvSpPr>
          <p:cNvPr id="149" name="Rectangle 148">
            <a:extLst>
              <a:ext uri="{FF2B5EF4-FFF2-40B4-BE49-F238E27FC236}">
                <a16:creationId xmlns:a16="http://schemas.microsoft.com/office/drawing/2014/main" id="{B1110874-8B31-4C29-9A75-38E946D24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5F4751B9-EE87-4964-8D3A-B55EBE5935E8}"/>
              </a:ext>
            </a:extLst>
          </p:cNvPr>
          <p:cNvSpPr txBox="1">
            <a:spLocks/>
          </p:cNvSpPr>
          <p:nvPr/>
        </p:nvSpPr>
        <p:spPr>
          <a:xfrm>
            <a:off x="969146" y="3711157"/>
            <a:ext cx="5690043" cy="227732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GI Tract Health</a:t>
            </a:r>
            <a:endParaRPr kumimoji="0" lang="en-US" sz="54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20922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F225567B-E114-46F0-8CF0-0279C898D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4" name="Graphic 93">
            <a:extLst>
              <a:ext uri="{FF2B5EF4-FFF2-40B4-BE49-F238E27FC236}">
                <a16:creationId xmlns:a16="http://schemas.microsoft.com/office/drawing/2014/main" id="{908FD149-E766-40B9-A1BE-106F9D0D4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2665475"/>
            <a:ext cx="5486400" cy="12188952"/>
          </a:xfrm>
          <a:prstGeom prst="rect">
            <a:avLst/>
          </a:prstGeom>
        </p:spPr>
      </p:pic>
      <p:sp>
        <p:nvSpPr>
          <p:cNvPr id="2" name="Title 1">
            <a:extLst>
              <a:ext uri="{FF2B5EF4-FFF2-40B4-BE49-F238E27FC236}">
                <a16:creationId xmlns:a16="http://schemas.microsoft.com/office/drawing/2014/main" id="{9B5A5AC6-62DA-47D3-B0AC-58286ADCB051}"/>
              </a:ext>
            </a:extLst>
          </p:cNvPr>
          <p:cNvSpPr>
            <a:spLocks noGrp="1"/>
          </p:cNvSpPr>
          <p:nvPr>
            <p:ph type="title"/>
          </p:nvPr>
        </p:nvSpPr>
        <p:spPr>
          <a:xfrm>
            <a:off x="1278636" y="685797"/>
            <a:ext cx="5168398" cy="2263779"/>
          </a:xfrm>
        </p:spPr>
        <p:txBody>
          <a:bodyPr vert="horz" lIns="91440" tIns="45720" rIns="91440" bIns="45720" rtlCol="0" anchor="t">
            <a:normAutofit/>
          </a:bodyPr>
          <a:lstStyle/>
          <a:p>
            <a:r>
              <a:rPr lang="en-US" sz="5000" kern="1200" dirty="0">
                <a:solidFill>
                  <a:schemeClr val="tx1"/>
                </a:solidFill>
                <a:latin typeface="+mj-lt"/>
                <a:ea typeface="+mj-ea"/>
                <a:cs typeface="+mj-cs"/>
              </a:rPr>
              <a:t>Combine GI Adsorb with </a:t>
            </a:r>
            <a:r>
              <a:rPr lang="en-US" sz="5000" kern="1200" dirty="0" err="1">
                <a:solidFill>
                  <a:schemeClr val="tx1"/>
                </a:solidFill>
                <a:latin typeface="+mj-lt"/>
                <a:ea typeface="+mj-ea"/>
                <a:cs typeface="+mj-cs"/>
              </a:rPr>
              <a:t>Zypan</a:t>
            </a:r>
            <a:r>
              <a:rPr lang="en-US" sz="5000" kern="1200" dirty="0">
                <a:solidFill>
                  <a:schemeClr val="tx1"/>
                </a:solidFill>
                <a:latin typeface="+mj-lt"/>
                <a:ea typeface="+mj-ea"/>
                <a:cs typeface="+mj-cs"/>
              </a:rPr>
              <a:t> and </a:t>
            </a:r>
            <a:r>
              <a:rPr lang="en-US" sz="5000" kern="1200" dirty="0" err="1">
                <a:solidFill>
                  <a:schemeClr val="tx1"/>
                </a:solidFill>
                <a:latin typeface="+mj-lt"/>
                <a:ea typeface="+mj-ea"/>
                <a:cs typeface="+mj-cs"/>
              </a:rPr>
              <a:t>Enzycore</a:t>
            </a:r>
            <a:endParaRPr lang="en-US" sz="5000" kern="1200" dirty="0">
              <a:solidFill>
                <a:schemeClr val="tx1"/>
              </a:solidFill>
              <a:latin typeface="+mj-lt"/>
              <a:ea typeface="+mj-ea"/>
              <a:cs typeface="+mj-cs"/>
            </a:endParaRPr>
          </a:p>
        </p:txBody>
      </p:sp>
      <p:sp>
        <p:nvSpPr>
          <p:cNvPr id="96" name="Rectangle 95">
            <a:extLst>
              <a:ext uri="{FF2B5EF4-FFF2-40B4-BE49-F238E27FC236}">
                <a16:creationId xmlns:a16="http://schemas.microsoft.com/office/drawing/2014/main" id="{BDD7D857-3669-4A00-841C-A76022B8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5F4751B9-EE87-4964-8D3A-B55EBE5935E8}"/>
              </a:ext>
            </a:extLst>
          </p:cNvPr>
          <p:cNvSpPr txBox="1">
            <a:spLocks/>
          </p:cNvSpPr>
          <p:nvPr/>
        </p:nvSpPr>
        <p:spPr>
          <a:xfrm>
            <a:off x="1463040" y="3133724"/>
            <a:ext cx="4983994" cy="274662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j-ea"/>
                <a:cs typeface="+mj-cs"/>
              </a:rPr>
              <a:t>Travel</a:t>
            </a:r>
          </a:p>
        </p:txBody>
      </p:sp>
      <p:pic>
        <p:nvPicPr>
          <p:cNvPr id="12" name="Picture 2">
            <a:extLst>
              <a:ext uri="{FF2B5EF4-FFF2-40B4-BE49-F238E27FC236}">
                <a16:creationId xmlns:a16="http://schemas.microsoft.com/office/drawing/2014/main" id="{4CA6834E-AF89-4DB8-BBB9-226BFA545A63}"/>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699" r="20524" b="1"/>
          <a:stretch/>
        </p:blipFill>
        <p:spPr bwMode="auto">
          <a:xfrm>
            <a:off x="6598696" y="719139"/>
            <a:ext cx="2635866" cy="5400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D1E1E387-8728-432B-9B90-5CF116F5E2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91" r="2178" b="-4"/>
          <a:stretch/>
        </p:blipFill>
        <p:spPr bwMode="auto">
          <a:xfrm>
            <a:off x="9300395" y="725893"/>
            <a:ext cx="2635866" cy="5394014"/>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1F4F01AD-63CD-4D72-B088-D0BAA62C3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9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FD75F08-9686-41B2-80B5-2B3A55C4D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6" name="Graphic 95">
            <a:extLst>
              <a:ext uri="{FF2B5EF4-FFF2-40B4-BE49-F238E27FC236}">
                <a16:creationId xmlns:a16="http://schemas.microsoft.com/office/drawing/2014/main" id="{908FD149-E766-40B9-A1BE-106F9D0D4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2665475"/>
            <a:ext cx="5486400" cy="12188952"/>
          </a:xfrm>
          <a:prstGeom prst="rect">
            <a:avLst/>
          </a:prstGeom>
        </p:spPr>
      </p:pic>
      <p:sp>
        <p:nvSpPr>
          <p:cNvPr id="2" name="Title 1">
            <a:extLst>
              <a:ext uri="{FF2B5EF4-FFF2-40B4-BE49-F238E27FC236}">
                <a16:creationId xmlns:a16="http://schemas.microsoft.com/office/drawing/2014/main" id="{9B5A5AC6-62DA-47D3-B0AC-58286ADCB051}"/>
              </a:ext>
            </a:extLst>
          </p:cNvPr>
          <p:cNvSpPr>
            <a:spLocks noGrp="1"/>
          </p:cNvSpPr>
          <p:nvPr>
            <p:ph type="title"/>
          </p:nvPr>
        </p:nvSpPr>
        <p:spPr>
          <a:xfrm>
            <a:off x="1463039" y="685797"/>
            <a:ext cx="5196149" cy="2263779"/>
          </a:xfrm>
        </p:spPr>
        <p:txBody>
          <a:bodyPr vert="horz" lIns="91440" tIns="45720" rIns="91440" bIns="45720" rtlCol="0" anchor="t">
            <a:normAutofit fontScale="90000"/>
          </a:bodyPr>
          <a:lstStyle/>
          <a:p>
            <a:r>
              <a:rPr lang="en-US" sz="3900" dirty="0"/>
              <a:t>Combine GI Adsorb with the 21-Day Purification Program or the10-Day Programs Consider </a:t>
            </a:r>
            <a:r>
              <a:rPr lang="en-US" sz="3900" dirty="0" err="1"/>
              <a:t>ChelaCo</a:t>
            </a:r>
            <a:r>
              <a:rPr lang="en-US" sz="3900" dirty="0"/>
              <a:t> </a:t>
            </a:r>
          </a:p>
        </p:txBody>
      </p:sp>
      <p:sp>
        <p:nvSpPr>
          <p:cNvPr id="98" name="Rectangle 97">
            <a:extLst>
              <a:ext uri="{FF2B5EF4-FFF2-40B4-BE49-F238E27FC236}">
                <a16:creationId xmlns:a16="http://schemas.microsoft.com/office/drawing/2014/main" id="{BDD7D857-3669-4A00-841C-A76022B8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262E84-254C-4076-965B-78BDC3324F87}"/>
              </a:ext>
            </a:extLst>
          </p:cNvPr>
          <p:cNvPicPr>
            <a:picLocks noChangeAspect="1"/>
          </p:cNvPicPr>
          <p:nvPr/>
        </p:nvPicPr>
        <p:blipFill>
          <a:blip r:embed="rId5"/>
          <a:stretch>
            <a:fillRect/>
          </a:stretch>
        </p:blipFill>
        <p:spPr>
          <a:xfrm>
            <a:off x="8561116" y="4208373"/>
            <a:ext cx="1725907" cy="2306727"/>
          </a:xfrm>
          <a:prstGeom prst="rect">
            <a:avLst/>
          </a:prstGeom>
        </p:spPr>
      </p:pic>
      <p:pic>
        <p:nvPicPr>
          <p:cNvPr id="14" name="Picture 2">
            <a:extLst>
              <a:ext uri="{FF2B5EF4-FFF2-40B4-BE49-F238E27FC236}">
                <a16:creationId xmlns:a16="http://schemas.microsoft.com/office/drawing/2014/main" id="{324C4E5E-8099-49FD-98E2-029645AC4B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43593" y="810516"/>
            <a:ext cx="4890996" cy="3241963"/>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1F4F01AD-63CD-4D72-B088-D0BAA62C3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5F4751B9-EE87-4964-8D3A-B55EBE5935E8}"/>
              </a:ext>
            </a:extLst>
          </p:cNvPr>
          <p:cNvSpPr txBox="1">
            <a:spLocks/>
          </p:cNvSpPr>
          <p:nvPr/>
        </p:nvSpPr>
        <p:spPr>
          <a:xfrm>
            <a:off x="969146" y="3711157"/>
            <a:ext cx="5690043" cy="2277321"/>
          </a:xfrm>
          <a:prstGeom prst="rect">
            <a:avLst/>
          </a:prstGeom>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Detoxification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         &amp;</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Purification</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255193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F1FC1EF-943F-4F52-B2DB-74493F65E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7" name="Graphic 136">
            <a:extLst>
              <a:ext uri="{FF2B5EF4-FFF2-40B4-BE49-F238E27FC236}">
                <a16:creationId xmlns:a16="http://schemas.microsoft.com/office/drawing/2014/main" id="{D3C17D34-F9B7-42F6-B9A8-C576C8AAD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2665475"/>
            <a:ext cx="5486400" cy="12188952"/>
          </a:xfrm>
          <a:prstGeom prst="rect">
            <a:avLst/>
          </a:prstGeom>
        </p:spPr>
      </p:pic>
      <p:sp>
        <p:nvSpPr>
          <p:cNvPr id="2" name="Title 1">
            <a:extLst>
              <a:ext uri="{FF2B5EF4-FFF2-40B4-BE49-F238E27FC236}">
                <a16:creationId xmlns:a16="http://schemas.microsoft.com/office/drawing/2014/main" id="{9B5A5AC6-62DA-47D3-B0AC-58286ADCB051}"/>
              </a:ext>
            </a:extLst>
          </p:cNvPr>
          <p:cNvSpPr>
            <a:spLocks noGrp="1"/>
          </p:cNvSpPr>
          <p:nvPr>
            <p:ph type="title"/>
          </p:nvPr>
        </p:nvSpPr>
        <p:spPr>
          <a:xfrm>
            <a:off x="1278636" y="685797"/>
            <a:ext cx="4653050" cy="2824166"/>
          </a:xfrm>
        </p:spPr>
        <p:txBody>
          <a:bodyPr vert="horz" lIns="91440" tIns="45720" rIns="91440" bIns="45720" rtlCol="0" anchor="t">
            <a:normAutofit fontScale="90000"/>
          </a:bodyPr>
          <a:lstStyle/>
          <a:p>
            <a:r>
              <a:rPr lang="en-US" sz="5000" kern="1200" dirty="0">
                <a:solidFill>
                  <a:schemeClr val="tx1"/>
                </a:solidFill>
                <a:latin typeface="+mj-lt"/>
                <a:ea typeface="+mj-ea"/>
                <a:cs typeface="+mj-cs"/>
              </a:rPr>
              <a:t>Combine GI Adsorb with Spanish Black Radish / </a:t>
            </a:r>
            <a:r>
              <a:rPr lang="en-US" sz="5000" kern="1200" dirty="0" err="1">
                <a:solidFill>
                  <a:schemeClr val="tx1"/>
                </a:solidFill>
                <a:latin typeface="+mj-lt"/>
                <a:ea typeface="+mj-ea"/>
                <a:cs typeface="+mj-cs"/>
              </a:rPr>
              <a:t>LivCo</a:t>
            </a:r>
            <a:r>
              <a:rPr lang="en-US" sz="5000" kern="1200" dirty="0">
                <a:solidFill>
                  <a:schemeClr val="tx1"/>
                </a:solidFill>
                <a:latin typeface="+mj-lt"/>
                <a:ea typeface="+mj-ea"/>
                <a:cs typeface="+mj-cs"/>
              </a:rPr>
              <a:t>®</a:t>
            </a:r>
          </a:p>
        </p:txBody>
      </p:sp>
      <p:sp>
        <p:nvSpPr>
          <p:cNvPr id="139" name="Rectangle 138">
            <a:extLst>
              <a:ext uri="{FF2B5EF4-FFF2-40B4-BE49-F238E27FC236}">
                <a16:creationId xmlns:a16="http://schemas.microsoft.com/office/drawing/2014/main" id="{30EE753D-A778-4139-8BFE-F0A4F6FE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45E49FA0-F4BF-4319-96BC-AD18C1BEFE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23" r="-4" b="-4"/>
          <a:stretch/>
        </p:blipFill>
        <p:spPr bwMode="auto">
          <a:xfrm>
            <a:off x="5934735" y="1009403"/>
            <a:ext cx="3084092" cy="5162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A4C9B2-B1FB-489C-B777-C19EE9E9BD1B}"/>
              </a:ext>
            </a:extLst>
          </p:cNvPr>
          <p:cNvPicPr>
            <a:picLocks noChangeAspect="1"/>
          </p:cNvPicPr>
          <p:nvPr/>
        </p:nvPicPr>
        <p:blipFill rotWithShape="1">
          <a:blip r:embed="rId6"/>
          <a:srcRect r="2" b="3763"/>
          <a:stretch/>
        </p:blipFill>
        <p:spPr>
          <a:xfrm>
            <a:off x="9110472" y="685796"/>
            <a:ext cx="3081528" cy="5486405"/>
          </a:xfrm>
          <a:prstGeom prst="rect">
            <a:avLst/>
          </a:prstGeom>
        </p:spPr>
      </p:pic>
      <p:sp>
        <p:nvSpPr>
          <p:cNvPr id="141" name="Rectangle 140">
            <a:extLst>
              <a:ext uri="{FF2B5EF4-FFF2-40B4-BE49-F238E27FC236}">
                <a16:creationId xmlns:a16="http://schemas.microsoft.com/office/drawing/2014/main" id="{8BD0CDA2-2E5B-4A2D-A132-A6C6E3134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5F4751B9-EE87-4964-8D3A-B55EBE5935E8}"/>
              </a:ext>
            </a:extLst>
          </p:cNvPr>
          <p:cNvSpPr txBox="1">
            <a:spLocks/>
          </p:cNvSpPr>
          <p:nvPr/>
        </p:nvSpPr>
        <p:spPr>
          <a:xfrm>
            <a:off x="969146" y="3711157"/>
            <a:ext cx="5690043" cy="227732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Liver Support</a:t>
            </a:r>
            <a:endParaRPr kumimoji="0" lang="en-US" sz="54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4496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F188B2F-6880-4332-9DD9-90DCB51FE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CB8DAE60-897D-416A-9044-1EBA3BDAE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9B5A5AC6-62DA-47D3-B0AC-58286ADCB051}"/>
              </a:ext>
            </a:extLst>
          </p:cNvPr>
          <p:cNvSpPr>
            <a:spLocks noGrp="1"/>
          </p:cNvSpPr>
          <p:nvPr>
            <p:ph type="title"/>
          </p:nvPr>
        </p:nvSpPr>
        <p:spPr>
          <a:xfrm>
            <a:off x="1159764" y="685797"/>
            <a:ext cx="5499425" cy="2824165"/>
          </a:xfrm>
        </p:spPr>
        <p:txBody>
          <a:bodyPr vert="horz" lIns="91440" tIns="45720" rIns="91440" bIns="45720" rtlCol="0" anchor="t">
            <a:normAutofit fontScale="90000"/>
          </a:bodyPr>
          <a:lstStyle/>
          <a:p>
            <a:pPr lvl="0"/>
            <a:r>
              <a:rPr lang="en-US" sz="5000" dirty="0"/>
              <a:t>C</a:t>
            </a:r>
            <a:r>
              <a:rPr lang="en-US" sz="5000" kern="1200" dirty="0">
                <a:solidFill>
                  <a:schemeClr val="tx1"/>
                </a:solidFill>
                <a:latin typeface="+mj-lt"/>
                <a:ea typeface="+mj-ea"/>
                <a:cs typeface="+mj-cs"/>
              </a:rPr>
              <a:t>ombine GI AD </a:t>
            </a:r>
            <a:r>
              <a:rPr lang="en-US" sz="5000" kern="1200" dirty="0" err="1">
                <a:solidFill>
                  <a:schemeClr val="tx1"/>
                </a:solidFill>
                <a:latin typeface="+mj-lt"/>
                <a:ea typeface="+mj-ea"/>
                <a:cs typeface="+mj-cs"/>
              </a:rPr>
              <a:t>Asorb</a:t>
            </a:r>
            <a:r>
              <a:rPr lang="en-US" sz="5000" kern="1200" dirty="0">
                <a:solidFill>
                  <a:schemeClr val="tx1"/>
                </a:solidFill>
                <a:latin typeface="+mj-lt"/>
                <a:ea typeface="+mj-ea"/>
                <a:cs typeface="+mj-cs"/>
              </a:rPr>
              <a:t> with </a:t>
            </a:r>
            <a:r>
              <a:rPr lang="en-US" sz="5000" kern="1200" dirty="0" err="1">
                <a:solidFill>
                  <a:schemeClr val="tx1"/>
                </a:solidFill>
                <a:latin typeface="+mj-lt"/>
                <a:ea typeface="+mj-ea"/>
                <a:cs typeface="+mj-cs"/>
              </a:rPr>
              <a:t>Cholacol</a:t>
            </a:r>
            <a:r>
              <a:rPr lang="en-US" sz="5000" kern="1200" dirty="0">
                <a:solidFill>
                  <a:schemeClr val="tx1"/>
                </a:solidFill>
                <a:latin typeface="+mj-lt"/>
                <a:ea typeface="+mj-ea"/>
                <a:cs typeface="+mj-cs"/>
              </a:rPr>
              <a:t>® and </a:t>
            </a:r>
            <a:r>
              <a:rPr lang="en-US" sz="5000" kern="1200" dirty="0" err="1">
                <a:solidFill>
                  <a:schemeClr val="tx1"/>
                </a:solidFill>
                <a:latin typeface="+mj-lt"/>
                <a:ea typeface="+mj-ea"/>
                <a:cs typeface="+mj-cs"/>
              </a:rPr>
              <a:t>Betafood</a:t>
            </a:r>
            <a:r>
              <a:rPr lang="en-US" sz="5000" kern="1200" dirty="0">
                <a:solidFill>
                  <a:schemeClr val="tx1"/>
                </a:solidFill>
                <a:latin typeface="+mj-lt"/>
                <a:ea typeface="+mj-ea"/>
                <a:cs typeface="+mj-cs"/>
              </a:rPr>
              <a:t>®</a:t>
            </a:r>
          </a:p>
        </p:txBody>
      </p:sp>
      <p:sp>
        <p:nvSpPr>
          <p:cNvPr id="139" name="Rectangle 138">
            <a:extLst>
              <a:ext uri="{FF2B5EF4-FFF2-40B4-BE49-F238E27FC236}">
                <a16:creationId xmlns:a16="http://schemas.microsoft.com/office/drawing/2014/main" id="{B1584BCF-B0B5-4BC7-9F87-4FB78C817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C51CF69-DC98-4EE3-9447-62777BABF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7" r="9" b="9"/>
          <a:stretch/>
        </p:blipFill>
        <p:spPr bwMode="auto">
          <a:xfrm>
            <a:off x="5940712" y="685800"/>
            <a:ext cx="3084092" cy="54863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ottle, indoor, food, sweet&#10;&#10;Description automatically generated">
            <a:extLst>
              <a:ext uri="{FF2B5EF4-FFF2-40B4-BE49-F238E27FC236}">
                <a16:creationId xmlns:a16="http://schemas.microsoft.com/office/drawing/2014/main" id="{2AA60FE1-A8DA-457F-8142-5B1951277000}"/>
              </a:ext>
            </a:extLst>
          </p:cNvPr>
          <p:cNvPicPr>
            <a:picLocks noChangeAspect="1"/>
          </p:cNvPicPr>
          <p:nvPr/>
        </p:nvPicPr>
        <p:blipFill rotWithShape="1">
          <a:blip r:embed="rId4">
            <a:extLst>
              <a:ext uri="{28A0092B-C50C-407E-A947-70E740481C1C}">
                <a14:useLocalDpi xmlns:a14="http://schemas.microsoft.com/office/drawing/2010/main" val="0"/>
              </a:ext>
            </a:extLst>
          </a:blip>
          <a:srcRect l="7953" r="16189" b="-7"/>
          <a:stretch/>
        </p:blipFill>
        <p:spPr>
          <a:xfrm>
            <a:off x="9110472" y="685797"/>
            <a:ext cx="3081528" cy="5486402"/>
          </a:xfrm>
          <a:prstGeom prst="rect">
            <a:avLst/>
          </a:prstGeom>
        </p:spPr>
      </p:pic>
      <p:sp>
        <p:nvSpPr>
          <p:cNvPr id="141" name="Rectangle 140">
            <a:extLst>
              <a:ext uri="{FF2B5EF4-FFF2-40B4-BE49-F238E27FC236}">
                <a16:creationId xmlns:a16="http://schemas.microsoft.com/office/drawing/2014/main" id="{E55A70ED-45BA-4459-A805-25896DBEB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5F4751B9-EE87-4964-8D3A-B55EBE5935E8}"/>
              </a:ext>
            </a:extLst>
          </p:cNvPr>
          <p:cNvSpPr txBox="1">
            <a:spLocks/>
          </p:cNvSpPr>
          <p:nvPr/>
        </p:nvSpPr>
        <p:spPr>
          <a:xfrm>
            <a:off x="969146" y="3711157"/>
            <a:ext cx="5690043" cy="227732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Fat Digestion</a:t>
            </a:r>
            <a:endParaRPr kumimoji="0" lang="en-US" sz="54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07811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Slide Number Placeholder 3">
            <a:extLst>
              <a:ext uri="{FF2B5EF4-FFF2-40B4-BE49-F238E27FC236}">
                <a16:creationId xmlns:a16="http://schemas.microsoft.com/office/drawing/2014/main" id="{0FBD626B-290F-49DE-9978-E26196F191D8}"/>
              </a:ext>
            </a:extLst>
          </p:cNvPr>
          <p:cNvSpPr>
            <a:spLocks noGrp="1"/>
          </p:cNvSpPr>
          <p:nvPr>
            <p:ph type="sldNum" sz="quarter" idx="12"/>
          </p:nvPr>
        </p:nvSpPr>
        <p:spPr/>
        <p:txBody>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94D40B7-2066-4E83-8D78-9EEDA7050B79}" type="slidenum">
              <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endParaRPr>
          </a:p>
        </p:txBody>
      </p:sp>
      <p:pic>
        <p:nvPicPr>
          <p:cNvPr id="346114" name="Picture 2" descr="no back red">
            <a:extLst>
              <a:ext uri="{FF2B5EF4-FFF2-40B4-BE49-F238E27FC236}">
                <a16:creationId xmlns:a16="http://schemas.microsoft.com/office/drawing/2014/main" id="{B2C8133E-CC68-4009-97B9-A06B88AD2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0"/>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5" name="Text Box 3">
            <a:extLst>
              <a:ext uri="{FF2B5EF4-FFF2-40B4-BE49-F238E27FC236}">
                <a16:creationId xmlns:a16="http://schemas.microsoft.com/office/drawing/2014/main" id="{D051B4EF-92F9-4FC3-BCDB-2F66B060CDE1}"/>
              </a:ext>
            </a:extLst>
          </p:cNvPr>
          <p:cNvSpPr txBox="1">
            <a:spLocks noChangeArrowheads="1"/>
          </p:cNvSpPr>
          <p:nvPr/>
        </p:nvSpPr>
        <p:spPr bwMode="auto">
          <a:xfrm>
            <a:off x="4114800" y="2582864"/>
            <a:ext cx="838200" cy="396875"/>
          </a:xfrm>
          <a:prstGeom prst="rect">
            <a:avLst/>
          </a:prstGeom>
          <a:noFill/>
          <a:ln>
            <a:noFill/>
          </a:ln>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endParaRPr>
          </a:p>
        </p:txBody>
      </p:sp>
      <p:sp>
        <p:nvSpPr>
          <p:cNvPr id="346116" name="Text Box 4">
            <a:extLst>
              <a:ext uri="{FF2B5EF4-FFF2-40B4-BE49-F238E27FC236}">
                <a16:creationId xmlns:a16="http://schemas.microsoft.com/office/drawing/2014/main" id="{3B529F73-5DD0-4040-9116-ABE80555573C}"/>
              </a:ext>
            </a:extLst>
          </p:cNvPr>
          <p:cNvSpPr txBox="1">
            <a:spLocks noChangeArrowheads="1"/>
          </p:cNvSpPr>
          <p:nvPr/>
        </p:nvSpPr>
        <p:spPr bwMode="auto">
          <a:xfrm>
            <a:off x="1828800" y="1981201"/>
            <a:ext cx="8534400" cy="2862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Change the world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It always wants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dissolve">
                                      <p:cBhvr>
                                        <p:cTn id="7" dur="5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46115"/>
                                        </p:tgtEl>
                                        <p:attrNameLst>
                                          <p:attrName>style.visibility</p:attrName>
                                        </p:attrNameLst>
                                      </p:cBhvr>
                                      <p:to>
                                        <p:strVal val="visible"/>
                                      </p:to>
                                    </p:set>
                                    <p:anim calcmode="lin" valueType="num">
                                      <p:cBhvr additive="base">
                                        <p:cTn id="12" dur="500" fill="hold"/>
                                        <p:tgtEl>
                                          <p:spTgt spid="346115"/>
                                        </p:tgtEl>
                                        <p:attrNameLst>
                                          <p:attrName>ppt_x</p:attrName>
                                        </p:attrNameLst>
                                      </p:cBhvr>
                                      <p:tavLst>
                                        <p:tav tm="0">
                                          <p:val>
                                            <p:strVal val="0-#ppt_w/2"/>
                                          </p:val>
                                        </p:tav>
                                        <p:tav tm="100000">
                                          <p:val>
                                            <p:strVal val="#ppt_x"/>
                                          </p:val>
                                        </p:tav>
                                      </p:tavLst>
                                    </p:anim>
                                    <p:anim calcmode="lin" valueType="num">
                                      <p:cBhvr additive="base">
                                        <p:cTn id="13" dur="500" fill="hold"/>
                                        <p:tgtEl>
                                          <p:spTgt spid="34611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iterate type="wd">
                                    <p:tmPct val="100000"/>
                                  </p:iterate>
                                  <p:childTnLst>
                                    <p:set>
                                      <p:cBhvr>
                                        <p:cTn id="17" dur="1" fill="hold">
                                          <p:stCondLst>
                                            <p:cond delay="0"/>
                                          </p:stCondLst>
                                        </p:cTn>
                                        <p:tgtEl>
                                          <p:spTgt spid="346116"/>
                                        </p:tgtEl>
                                        <p:attrNameLst>
                                          <p:attrName>style.visibility</p:attrName>
                                        </p:attrNameLst>
                                      </p:cBhvr>
                                      <p:to>
                                        <p:strVal val="visible"/>
                                      </p:to>
                                    </p:set>
                                    <p:animEffect transition="in" filter="dissolve">
                                      <p:cBhvr>
                                        <p:cTn id="18" dur="3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autoUpdateAnimBg="0"/>
      <p:bldP spid="34611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CE4BD3C7-4A7C-4975-8C45-DC305B03E4BA}"/>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FCB6870E-8F0E-4EFA-AD33-359388930A32}" type="slidenum">
              <a:rPr lang="en-US" altLang="en-US" sz="1400">
                <a:solidFill>
                  <a:srgbClr val="1F497D"/>
                </a:solidFill>
                <a:latin typeface="Times New Roman" panose="02020603050405020304" pitchFamily="18" charset="0"/>
              </a:rPr>
              <a:pPr eaLnBrk="1" hangingPunct="1">
                <a:spcBef>
                  <a:spcPct val="50000"/>
                </a:spcBef>
                <a:buFontTx/>
                <a:buNone/>
              </a:pPr>
              <a:t>3</a:t>
            </a:fld>
            <a:endParaRPr lang="en-US" altLang="en-US" sz="1400">
              <a:solidFill>
                <a:srgbClr val="1F497D"/>
              </a:solidFill>
              <a:latin typeface="Times New Roman" panose="02020603050405020304" pitchFamily="18" charset="0"/>
            </a:endParaRPr>
          </a:p>
        </p:txBody>
      </p:sp>
      <p:sp>
        <p:nvSpPr>
          <p:cNvPr id="1594370" name="Rectangle 2">
            <a:extLst>
              <a:ext uri="{FF2B5EF4-FFF2-40B4-BE49-F238E27FC236}">
                <a16:creationId xmlns:a16="http://schemas.microsoft.com/office/drawing/2014/main" id="{FA904DBF-C2D9-4F76-8E90-E06191DFC60B}"/>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4371" name="Rectangle 3">
            <a:extLst>
              <a:ext uri="{FF2B5EF4-FFF2-40B4-BE49-F238E27FC236}">
                <a16:creationId xmlns:a16="http://schemas.microsoft.com/office/drawing/2014/main" id="{F8BE436B-B76C-412A-A384-3BD23CB75264}"/>
              </a:ext>
            </a:extLst>
          </p:cNvPr>
          <p:cNvSpPr>
            <a:spLocks noGrp="1"/>
          </p:cNvSpPr>
          <p:nvPr>
            <p:ph type="body" idx="1"/>
          </p:nvPr>
        </p:nvSpPr>
        <p:spPr>
          <a:xfrm>
            <a:off x="1738314" y="1600200"/>
            <a:ext cx="8643937" cy="5043488"/>
          </a:xfrm>
        </p:spPr>
        <p:txBody>
          <a:bodyPr/>
          <a:lstStyle/>
          <a:p>
            <a:pPr eaLnBrk="1" hangingPunct="1">
              <a:lnSpc>
                <a:spcPct val="90000"/>
              </a:lnSpc>
            </a:pPr>
            <a:r>
              <a:rPr altLang="en-US">
                <a:latin typeface="Arial" panose="020B0604020202020204" pitchFamily="34" charset="0"/>
                <a:ea typeface="Kozuka Gothic Pro R"/>
                <a:cs typeface="Arial" panose="020B0604020202020204" pitchFamily="34" charset="0"/>
              </a:rPr>
              <a:t>Who are the mentors? – Practitioners</a:t>
            </a:r>
          </a:p>
          <a:p>
            <a:pPr eaLnBrk="1" hangingPunct="1">
              <a:lnSpc>
                <a:spcPct val="90000"/>
              </a:lnSpc>
            </a:pPr>
            <a:r>
              <a:rPr altLang="en-US">
                <a:latin typeface="Arial" panose="020B0604020202020204" pitchFamily="34" charset="0"/>
                <a:ea typeface="Kozuka Gothic Pro R"/>
                <a:cs typeface="Arial" panose="020B0604020202020204" pitchFamily="34" charset="0"/>
              </a:rPr>
              <a:t>Who are we mentoring? – Patients and GAP </a:t>
            </a:r>
          </a:p>
          <a:p>
            <a:pPr eaLnBrk="1" hangingPunct="1">
              <a:lnSpc>
                <a:spcPct val="90000"/>
              </a:lnSpc>
            </a:pPr>
            <a:r>
              <a:rPr altLang="en-US">
                <a:latin typeface="Arial" panose="020B0604020202020204" pitchFamily="34" charset="0"/>
                <a:ea typeface="Kozuka Gothic Pro R"/>
                <a:cs typeface="Arial" panose="020B0604020202020204" pitchFamily="34" charset="0"/>
              </a:rPr>
              <a:t>What’s the purpose? – Optimized life</a:t>
            </a:r>
          </a:p>
          <a:p>
            <a:pPr eaLnBrk="1" hangingPunct="1">
              <a:lnSpc>
                <a:spcPct val="90000"/>
              </a:lnSpc>
            </a:pPr>
            <a:r>
              <a:rPr altLang="en-US">
                <a:latin typeface="Arial" panose="020B0604020202020204" pitchFamily="34" charset="0"/>
                <a:ea typeface="Kozuka Gothic Pro R"/>
                <a:cs typeface="Arial" panose="020B0604020202020204" pitchFamily="34" charset="0"/>
              </a:rPr>
              <a:t>How does it work? – Whatever you learn you teach someone else (anyone else)</a:t>
            </a:r>
          </a:p>
          <a:p>
            <a:pPr eaLnBrk="1" hangingPunct="1">
              <a:lnSpc>
                <a:spcPct val="90000"/>
              </a:lnSpc>
            </a:pPr>
            <a:r>
              <a:rPr altLang="en-US">
                <a:latin typeface="Arial" panose="020B0604020202020204" pitchFamily="34" charset="0"/>
                <a:ea typeface="Kozuka Gothic Pro R"/>
                <a:cs typeface="Arial" panose="020B0604020202020204" pitchFamily="34" charset="0"/>
              </a:rPr>
              <a:t>Who’s is included? – Self selection, you pick yourself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4370"/>
                                        </p:tgtEl>
                                        <p:attrNameLst>
                                          <p:attrName>style.visibility</p:attrName>
                                        </p:attrNameLst>
                                      </p:cBhvr>
                                      <p:to>
                                        <p:strVal val="visible"/>
                                      </p:to>
                                    </p:set>
                                    <p:anim calcmode="lin" valueType="num">
                                      <p:cBhvr additive="base">
                                        <p:cTn id="7" dur="75" fill="hold"/>
                                        <p:tgtEl>
                                          <p:spTgt spid="1594370"/>
                                        </p:tgtEl>
                                        <p:attrNameLst>
                                          <p:attrName>ppt_x</p:attrName>
                                        </p:attrNameLst>
                                      </p:cBhvr>
                                      <p:tavLst>
                                        <p:tav tm="0">
                                          <p:val>
                                            <p:strVal val="#ppt_x"/>
                                          </p:val>
                                        </p:tav>
                                        <p:tav tm="100000">
                                          <p:val>
                                            <p:strVal val="#ppt_x"/>
                                          </p:val>
                                        </p:tav>
                                      </p:tavLst>
                                    </p:anim>
                                    <p:anim calcmode="lin" valueType="num">
                                      <p:cBhvr additive="base">
                                        <p:cTn id="8" dur="75" fill="hold"/>
                                        <p:tgtEl>
                                          <p:spTgt spid="15943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4371">
                                            <p:txEl>
                                              <p:pRg st="0" end="0"/>
                                            </p:txEl>
                                          </p:spTgt>
                                        </p:tgtEl>
                                        <p:attrNameLst>
                                          <p:attrName>style.visibility</p:attrName>
                                        </p:attrNameLst>
                                      </p:cBhvr>
                                      <p:to>
                                        <p:strVal val="visible"/>
                                      </p:to>
                                    </p:set>
                                    <p:animEffect transition="in" filter="blinds(horizontal)">
                                      <p:cBhvr>
                                        <p:cTn id="13" dur="500"/>
                                        <p:tgtEl>
                                          <p:spTgt spid="15943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4371">
                                            <p:txEl>
                                              <p:pRg st="1" end="1"/>
                                            </p:txEl>
                                          </p:spTgt>
                                        </p:tgtEl>
                                        <p:attrNameLst>
                                          <p:attrName>style.visibility</p:attrName>
                                        </p:attrNameLst>
                                      </p:cBhvr>
                                      <p:to>
                                        <p:strVal val="visible"/>
                                      </p:to>
                                    </p:set>
                                    <p:animEffect transition="in" filter="blinds(horizontal)">
                                      <p:cBhvr>
                                        <p:cTn id="18" dur="500"/>
                                        <p:tgtEl>
                                          <p:spTgt spid="15943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4371">
                                            <p:txEl>
                                              <p:pRg st="2" end="2"/>
                                            </p:txEl>
                                          </p:spTgt>
                                        </p:tgtEl>
                                        <p:attrNameLst>
                                          <p:attrName>style.visibility</p:attrName>
                                        </p:attrNameLst>
                                      </p:cBhvr>
                                      <p:to>
                                        <p:strVal val="visible"/>
                                      </p:to>
                                    </p:set>
                                    <p:animEffect transition="in" filter="blinds(horizontal)">
                                      <p:cBhvr>
                                        <p:cTn id="23" dur="500"/>
                                        <p:tgtEl>
                                          <p:spTgt spid="15943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4371">
                                            <p:txEl>
                                              <p:pRg st="3" end="3"/>
                                            </p:txEl>
                                          </p:spTgt>
                                        </p:tgtEl>
                                        <p:attrNameLst>
                                          <p:attrName>style.visibility</p:attrName>
                                        </p:attrNameLst>
                                      </p:cBhvr>
                                      <p:to>
                                        <p:strVal val="visible"/>
                                      </p:to>
                                    </p:set>
                                    <p:animEffect transition="in" filter="blinds(horizontal)">
                                      <p:cBhvr>
                                        <p:cTn id="28" dur="500"/>
                                        <p:tgtEl>
                                          <p:spTgt spid="15943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4371">
                                            <p:txEl>
                                              <p:pRg st="4" end="4"/>
                                            </p:txEl>
                                          </p:spTgt>
                                        </p:tgtEl>
                                        <p:attrNameLst>
                                          <p:attrName>style.visibility</p:attrName>
                                        </p:attrNameLst>
                                      </p:cBhvr>
                                      <p:to>
                                        <p:strVal val="visible"/>
                                      </p:to>
                                    </p:set>
                                    <p:animEffect transition="in" filter="blinds(horizontal)">
                                      <p:cBhvr>
                                        <p:cTn id="33" dur="500"/>
                                        <p:tgtEl>
                                          <p:spTgt spid="1594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0" grpId="0" autoUpdateAnimBg="0"/>
      <p:bldP spid="15943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4</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7772400" cy="114300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1828800" y="1905000"/>
            <a:ext cx="8610600" cy="4953000"/>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attends monthly teleconferences (1 hour in duration, 3rd Wednesday of every 2nd month) creating a round table discussion/exploration of the dynamics and details of a nutrition-based holistic practice</a:t>
            </a:r>
          </a:p>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chooses how to convey the notes and information to their world and community – no information squandering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5</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1282535" y="0"/>
            <a:ext cx="10367159" cy="1143000"/>
          </a:xfrm>
        </p:spPr>
        <p:txBody>
          <a:bodyPr>
            <a:normAutofit fontScale="90000"/>
          </a:bodyPr>
          <a:lstStyle/>
          <a:p>
            <a:pPr eaLnBrk="1" hangingPunct="1"/>
            <a:r>
              <a:rPr lang="en-US" altLang="en-US" sz="5400" dirty="0">
                <a:latin typeface="Arial" panose="020B0604020202020204" pitchFamily="34" charset="0"/>
                <a:cs typeface="Arial" panose="020B0604020202020204" pitchFamily="34" charset="0"/>
              </a:rPr>
              <a:t>GI Adsorb –binding and eliminating:</a:t>
            </a:r>
            <a:endParaRPr lang="en-US"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792204-FAA7-4E49-A6BE-13E083BA5258}"/>
              </a:ext>
            </a:extLst>
          </p:cNvPr>
          <p:cNvPicPr>
            <a:picLocks noChangeAspect="1"/>
          </p:cNvPicPr>
          <p:nvPr/>
        </p:nvPicPr>
        <p:blipFill>
          <a:blip r:embed="rId3"/>
          <a:stretch>
            <a:fillRect/>
          </a:stretch>
        </p:blipFill>
        <p:spPr>
          <a:xfrm>
            <a:off x="674825" y="1258785"/>
            <a:ext cx="3069949" cy="5308269"/>
          </a:xfrm>
          <a:prstGeom prst="rect">
            <a:avLst/>
          </a:prstGeom>
        </p:spPr>
      </p:pic>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4453247" y="1484416"/>
            <a:ext cx="7196447" cy="4008911"/>
          </a:xfrm>
        </p:spPr>
        <p:txBody>
          <a:bodyPr/>
          <a:lstStyle/>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New kid in the block</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Brand new capabilities clinically</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Clarity of mind</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Relaxation</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Gut repair and renewal</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Reduction of chronic toxicity and burdens we have become accustomed to </a:t>
            </a:r>
            <a:endParaRPr altLang="en-US" dirty="0">
              <a:latin typeface="Arial" panose="020B0604020202020204" pitchFamily="34" charset="0"/>
              <a:ea typeface="Kozuka Gothic Pro R"/>
              <a:cs typeface="Arial" panose="020B0604020202020204" pitchFamily="34" charset="0"/>
            </a:endParaRPr>
          </a:p>
        </p:txBody>
      </p:sp>
    </p:spTree>
    <p:extLst>
      <p:ext uri="{BB962C8B-B14F-4D97-AF65-F5344CB8AC3E}">
        <p14:creationId xmlns:p14="http://schemas.microsoft.com/office/powerpoint/2010/main" val="2729003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2" end="2"/>
                                            </p:txEl>
                                          </p:spTgt>
                                        </p:tgtEl>
                                        <p:attrNameLst>
                                          <p:attrName>style.visibility</p:attrName>
                                        </p:attrNameLst>
                                      </p:cBhvr>
                                      <p:to>
                                        <p:strVal val="visible"/>
                                      </p:to>
                                    </p:set>
                                    <p:animEffect transition="in" filter="blinds(horizontal)">
                                      <p:cBhvr>
                                        <p:cTn id="23" dur="500"/>
                                        <p:tgtEl>
                                          <p:spTgt spid="15953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8" dur="500"/>
                                        <p:tgtEl>
                                          <p:spTgt spid="15953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33" dur="500"/>
                                        <p:tgtEl>
                                          <p:spTgt spid="159539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5395">
                                            <p:txEl>
                                              <p:pRg st="5" end="5"/>
                                            </p:txEl>
                                          </p:spTgt>
                                        </p:tgtEl>
                                        <p:attrNameLst>
                                          <p:attrName>style.visibility</p:attrName>
                                        </p:attrNameLst>
                                      </p:cBhvr>
                                      <p:to>
                                        <p:strVal val="visible"/>
                                      </p:to>
                                    </p:set>
                                    <p:animEffect transition="in" filter="blinds(horizontal)">
                                      <p:cBhvr>
                                        <p:cTn id="38" dur="500"/>
                                        <p:tgtEl>
                                          <p:spTgt spid="1595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6</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7772400" cy="1143000"/>
          </a:xfrm>
        </p:spPr>
        <p:txBody>
          <a:bodyPr/>
          <a:lstStyle/>
          <a:p>
            <a:pPr eaLnBrk="1" hangingPunct="1"/>
            <a:r>
              <a:rPr lang="en-US" altLang="en-US" sz="5400" dirty="0">
                <a:latin typeface="Arial" panose="020B0604020202020204" pitchFamily="34" charset="0"/>
                <a:cs typeface="Arial" panose="020B0604020202020204" pitchFamily="34" charset="0"/>
              </a:rPr>
              <a:t>GI Adsorb</a:t>
            </a:r>
            <a:endParaRPr lang="en-US" altLang="en-US" dirty="0">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5415148" y="1143000"/>
            <a:ext cx="6234546" cy="5715000"/>
          </a:xfrm>
        </p:spPr>
        <p:txBody>
          <a:bodyPr>
            <a:normAutofit fontScale="92500" lnSpcReduction="10000"/>
          </a:bodyPr>
          <a:lstStyle/>
          <a:p>
            <a:pPr>
              <a:lnSpc>
                <a:spcPct val="80000"/>
              </a:lnSpc>
            </a:pPr>
            <a:r>
              <a:rPr lang="en-US" altLang="en-US" dirty="0">
                <a:latin typeface="Arial" panose="020B0604020202020204" pitchFamily="34" charset="0"/>
                <a:ea typeface="Kozuka Gothic Pro R"/>
                <a:cs typeface="Arial" panose="020B0604020202020204" pitchFamily="34" charset="0"/>
              </a:rPr>
              <a:t>GI Adsorb is a GI health supplement that contains clinoptilolite, an adsorbent zeolite mineral, and is formulated to support GI health and elimination.* It also:</a:t>
            </a:r>
          </a:p>
          <a:p>
            <a:pPr>
              <a:lnSpc>
                <a:spcPct val="80000"/>
              </a:lnSpc>
            </a:pPr>
            <a:r>
              <a:rPr lang="en-US" altLang="en-US" dirty="0">
                <a:latin typeface="Arial" panose="020B0604020202020204" pitchFamily="34" charset="0"/>
                <a:ea typeface="Kozuka Gothic Pro R"/>
                <a:cs typeface="Arial" panose="020B0604020202020204" pitchFamily="34" charset="0"/>
              </a:rPr>
              <a:t>    Contains purified Clinoptilolite (G-PUR®) — a mineral that has adsorbent properties towards naturally occurring toxins*</a:t>
            </a:r>
          </a:p>
          <a:p>
            <a:pPr>
              <a:lnSpc>
                <a:spcPct val="80000"/>
              </a:lnSpc>
            </a:pPr>
            <a:r>
              <a:rPr lang="en-US" altLang="en-US" dirty="0">
                <a:latin typeface="Arial" panose="020B0604020202020204" pitchFamily="34" charset="0"/>
                <a:ea typeface="Kozuka Gothic Pro R"/>
                <a:cs typeface="Arial" panose="020B0604020202020204" pitchFamily="34" charset="0"/>
              </a:rPr>
              <a:t>    Contains Collinsonia Root, which has been historically used to support normal elimination and digestive health*</a:t>
            </a:r>
          </a:p>
          <a:p>
            <a:pPr>
              <a:lnSpc>
                <a:spcPct val="80000"/>
              </a:lnSpc>
            </a:pPr>
            <a:r>
              <a:rPr lang="en-US" altLang="en-US" dirty="0">
                <a:latin typeface="Arial" panose="020B0604020202020204" pitchFamily="34" charset="0"/>
                <a:ea typeface="Kozuka Gothic Pro R"/>
                <a:cs typeface="Arial" panose="020B0604020202020204" pitchFamily="34" charset="0"/>
              </a:rPr>
              <a:t>    Helps support a healthy gut barrier*</a:t>
            </a:r>
          </a:p>
          <a:p>
            <a:pPr>
              <a:lnSpc>
                <a:spcPct val="80000"/>
              </a:lnSpc>
            </a:pPr>
            <a:r>
              <a:rPr lang="en-US" altLang="en-US" dirty="0">
                <a:latin typeface="Arial" panose="020B0604020202020204" pitchFamily="34" charset="0"/>
                <a:ea typeface="Kozuka Gothic Pro R"/>
                <a:cs typeface="Arial" panose="020B0604020202020204" pitchFamily="34" charset="0"/>
              </a:rPr>
              <a:t>    Helps with the body's removal of naturally occurring toxins by supporting a healthy GI barrier and normal elimination*</a:t>
            </a:r>
          </a:p>
          <a:p>
            <a:pPr eaLnBrk="1" hangingPunct="1">
              <a:lnSpc>
                <a:spcPct val="80000"/>
              </a:lnSpc>
            </a:pPr>
            <a:endParaRPr altLang="en-US" dirty="0">
              <a:latin typeface="Arial" panose="020B0604020202020204" pitchFamily="34" charset="0"/>
              <a:ea typeface="Kozuka Gothic Pro R"/>
              <a:cs typeface="Arial" panose="020B0604020202020204" pitchFamily="34" charset="0"/>
            </a:endParaRPr>
          </a:p>
        </p:txBody>
      </p:sp>
      <p:pic>
        <p:nvPicPr>
          <p:cNvPr id="2" name="Picture 1">
            <a:extLst>
              <a:ext uri="{FF2B5EF4-FFF2-40B4-BE49-F238E27FC236}">
                <a16:creationId xmlns:a16="http://schemas.microsoft.com/office/drawing/2014/main" id="{A7B62D31-8535-49E7-895D-68F767F2E8F3}"/>
              </a:ext>
            </a:extLst>
          </p:cNvPr>
          <p:cNvPicPr>
            <a:picLocks noChangeAspect="1"/>
          </p:cNvPicPr>
          <p:nvPr/>
        </p:nvPicPr>
        <p:blipFill>
          <a:blip r:embed="rId3"/>
          <a:stretch>
            <a:fillRect/>
          </a:stretch>
        </p:blipFill>
        <p:spPr>
          <a:xfrm>
            <a:off x="831273" y="1461814"/>
            <a:ext cx="4363710" cy="4915235"/>
          </a:xfrm>
          <a:prstGeom prst="rect">
            <a:avLst/>
          </a:prstGeom>
        </p:spPr>
      </p:pic>
    </p:spTree>
    <p:extLst>
      <p:ext uri="{BB962C8B-B14F-4D97-AF65-F5344CB8AC3E}">
        <p14:creationId xmlns:p14="http://schemas.microsoft.com/office/powerpoint/2010/main" val="21040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2" end="2"/>
                                            </p:txEl>
                                          </p:spTgt>
                                        </p:tgtEl>
                                        <p:attrNameLst>
                                          <p:attrName>style.visibility</p:attrName>
                                        </p:attrNameLst>
                                      </p:cBhvr>
                                      <p:to>
                                        <p:strVal val="visible"/>
                                      </p:to>
                                    </p:set>
                                    <p:animEffect transition="in" filter="blinds(horizontal)">
                                      <p:cBhvr>
                                        <p:cTn id="23" dur="500"/>
                                        <p:tgtEl>
                                          <p:spTgt spid="15953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8" dur="500"/>
                                        <p:tgtEl>
                                          <p:spTgt spid="15953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33" dur="500"/>
                                        <p:tgtEl>
                                          <p:spTgt spid="159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7</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8941130" cy="1143000"/>
          </a:xfrm>
        </p:spPr>
        <p:txBody>
          <a:bodyPr>
            <a:normAutofit fontScale="90000"/>
          </a:bodyPr>
          <a:lstStyle/>
          <a:p>
            <a:pPr eaLnBrk="1" hangingPunct="1"/>
            <a:r>
              <a:rPr lang="en-US" altLang="en-US" sz="5400" dirty="0">
                <a:latin typeface="Arial" panose="020B0604020202020204" pitchFamily="34" charset="0"/>
                <a:cs typeface="Arial" panose="020B0604020202020204" pitchFamily="34" charset="0"/>
              </a:rPr>
              <a:t>GI Adsorb – SP Tells it straight </a:t>
            </a:r>
            <a:endParaRPr lang="en-US" altLang="en-US" dirty="0">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368135" y="1143000"/>
            <a:ext cx="11340935" cy="5715000"/>
          </a:xfrm>
        </p:spPr>
        <p:txBody>
          <a:bodyPr>
            <a:normAutofit fontScale="62500" lnSpcReduction="20000"/>
          </a:bodyPr>
          <a:lstStyle/>
          <a:p>
            <a:pPr>
              <a:lnSpc>
                <a:spcPct val="80000"/>
              </a:lnSpc>
            </a:pPr>
            <a:r>
              <a:rPr lang="en-US" altLang="en-US" dirty="0">
                <a:latin typeface="Arial" panose="020B0604020202020204" pitchFamily="34" charset="0"/>
                <a:ea typeface="Kozuka Gothic Pro R"/>
                <a:cs typeface="Arial" panose="020B0604020202020204" pitchFamily="34" charset="0"/>
              </a:rPr>
              <a:t>GI Adsorb provides important elimination support</a:t>
            </a:r>
          </a:p>
          <a:p>
            <a:pPr>
              <a:lnSpc>
                <a:spcPct val="80000"/>
              </a:lnSpc>
            </a:pPr>
            <a:r>
              <a:rPr lang="en-US" altLang="en-US" dirty="0">
                <a:latin typeface="Arial" panose="020B0604020202020204" pitchFamily="34" charset="0"/>
                <a:ea typeface="Kozuka Gothic Pro R"/>
                <a:cs typeface="Arial" panose="020B0604020202020204" pitchFamily="34" charset="0"/>
              </a:rPr>
              <a:t>The elements that go into the body — nutrients, vitamins, and minerals — are most commonly thought of as the substances that help the various systems operate at their best. However, elements that can help eliminate substances from the body are also greatly important. GI health and toxin removal play important roles, and are essential for helping people achieve optimal wellness. That’s why GI Adsorb from Standard Process is formulated to support GI health and normal elimination.*  </a:t>
            </a:r>
          </a:p>
          <a:p>
            <a:pPr marL="0" indent="0">
              <a:lnSpc>
                <a:spcPct val="80000"/>
              </a:lnSpc>
              <a:buNone/>
            </a:pPr>
            <a:endParaRPr lang="en-US" altLang="en-US" dirty="0">
              <a:latin typeface="Arial" panose="020B0604020202020204" pitchFamily="34" charset="0"/>
              <a:ea typeface="Kozuka Gothic Pro R"/>
              <a:cs typeface="Arial" panose="020B0604020202020204" pitchFamily="34" charset="0"/>
            </a:endParaRPr>
          </a:p>
          <a:p>
            <a:pPr>
              <a:lnSpc>
                <a:spcPct val="80000"/>
              </a:lnSpc>
            </a:pPr>
            <a:r>
              <a:rPr lang="en-US" altLang="en-US" dirty="0">
                <a:latin typeface="Arial" panose="020B0604020202020204" pitchFamily="34" charset="0"/>
                <a:ea typeface="Kozuka Gothic Pro R"/>
                <a:cs typeface="Arial" panose="020B0604020202020204" pitchFamily="34" charset="0"/>
              </a:rPr>
              <a:t>What is G-PUR®?</a:t>
            </a:r>
          </a:p>
          <a:p>
            <a:pPr>
              <a:lnSpc>
                <a:spcPct val="80000"/>
              </a:lnSpc>
            </a:pPr>
            <a:r>
              <a:rPr lang="en-US" altLang="en-US" dirty="0">
                <a:latin typeface="Arial" panose="020B0604020202020204" pitchFamily="34" charset="0"/>
                <a:ea typeface="Kozuka Gothic Pro R"/>
                <a:cs typeface="Arial" panose="020B0604020202020204" pitchFamily="34" charset="0"/>
              </a:rPr>
              <a:t>GI Adsorb contains G-PUR®, a purified, high-quality zeolite/clinoptilolite mineral that ensures a strong adsorbent property. Zeolites, which come from volcanic ash that has been weathered in marine environments for millions of years, have been used in a variety of applications — most commonly for water purification.</a:t>
            </a:r>
          </a:p>
          <a:p>
            <a:pPr>
              <a:lnSpc>
                <a:spcPct val="80000"/>
              </a:lnSpc>
            </a:pPr>
            <a:endParaRPr lang="en-US" altLang="en-US" dirty="0">
              <a:latin typeface="Arial" panose="020B0604020202020204" pitchFamily="34" charset="0"/>
              <a:ea typeface="Kozuka Gothic Pro R"/>
              <a:cs typeface="Arial" panose="020B0604020202020204" pitchFamily="34" charset="0"/>
            </a:endParaRPr>
          </a:p>
          <a:p>
            <a:pPr>
              <a:lnSpc>
                <a:spcPct val="80000"/>
              </a:lnSpc>
            </a:pPr>
            <a:r>
              <a:rPr lang="en-US" altLang="en-US" dirty="0">
                <a:latin typeface="Arial" panose="020B0604020202020204" pitchFamily="34" charset="0"/>
                <a:ea typeface="Kozuka Gothic Pro R"/>
                <a:cs typeface="Arial" panose="020B0604020202020204" pitchFamily="34" charset="0"/>
              </a:rPr>
              <a:t>What is adsorption, and why is it important for toxin removal?</a:t>
            </a:r>
          </a:p>
          <a:p>
            <a:pPr>
              <a:lnSpc>
                <a:spcPct val="80000"/>
              </a:lnSpc>
            </a:pPr>
            <a:r>
              <a:rPr lang="en-US" altLang="en-US" dirty="0">
                <a:latin typeface="Arial" panose="020B0604020202020204" pitchFamily="34" charset="0"/>
                <a:ea typeface="Kozuka Gothic Pro R"/>
                <a:cs typeface="Arial" panose="020B0604020202020204" pitchFamily="34" charset="0"/>
              </a:rPr>
              <a:t>Adsorbents (not to be confused with absorbent) are materials capable of trapping certain substances to their surface or within pores, shielding them from interactions in a biological or chemical system.1 </a:t>
            </a:r>
          </a:p>
          <a:p>
            <a:pPr>
              <a:lnSpc>
                <a:spcPct val="80000"/>
              </a:lnSpc>
            </a:pPr>
            <a:r>
              <a:rPr lang="en-US" altLang="en-US" dirty="0">
                <a:latin typeface="Arial" panose="020B0604020202020204" pitchFamily="34" charset="0"/>
                <a:ea typeface="Kozuka Gothic Pro R"/>
                <a:cs typeface="Arial" panose="020B0604020202020204" pitchFamily="34" charset="0"/>
              </a:rPr>
              <a:t>Adsorption differs from absorption on one key way: the way molecules are removed. In adsorption, molecules from a toxin are held loosely on the surface of the adsorbent and can be easily removed without entering the adsorbent.</a:t>
            </a:r>
          </a:p>
          <a:p>
            <a:pPr>
              <a:lnSpc>
                <a:spcPct val="80000"/>
              </a:lnSpc>
            </a:pPr>
            <a:r>
              <a:rPr lang="en-US" altLang="en-US" dirty="0">
                <a:latin typeface="Arial" panose="020B0604020202020204" pitchFamily="34" charset="0"/>
                <a:ea typeface="Kozuka Gothic Pro R"/>
                <a:cs typeface="Arial" panose="020B0604020202020204" pitchFamily="34" charset="0"/>
              </a:rPr>
              <a:t> </a:t>
            </a:r>
          </a:p>
          <a:p>
            <a:pPr>
              <a:lnSpc>
                <a:spcPct val="80000"/>
              </a:lnSpc>
            </a:pPr>
            <a:r>
              <a:rPr lang="en-US" altLang="en-US" dirty="0">
                <a:latin typeface="Arial" panose="020B0604020202020204" pitchFamily="34" charset="0"/>
                <a:ea typeface="Kozuka Gothic Pro R"/>
                <a:cs typeface="Arial" panose="020B0604020202020204" pitchFamily="34" charset="0"/>
              </a:rPr>
              <a:t>What are the benefits of clinoptilolite?</a:t>
            </a:r>
          </a:p>
          <a:p>
            <a:pPr>
              <a:lnSpc>
                <a:spcPct val="80000"/>
              </a:lnSpc>
            </a:pPr>
            <a:r>
              <a:rPr lang="en-US" altLang="en-US" dirty="0">
                <a:latin typeface="Arial" panose="020B0604020202020204" pitchFamily="34" charset="0"/>
                <a:ea typeface="Kozuka Gothic Pro R"/>
                <a:cs typeface="Arial" panose="020B0604020202020204" pitchFamily="34" charset="0"/>
              </a:rPr>
              <a:t>Adsorbent compounds, including the G-PUR® clinoptilolite found in GI Adsorb, have been investigated in cell studies, animal models, and clinical trials for their ability to support the GI system as it faces stressed conditions.2-7 Clinoptilolite is a zeolite mineral. Its molecules trap naturally occurring toxins on their surfaces to remove them through normal elimination.</a:t>
            </a:r>
            <a:endParaRPr altLang="en-US" dirty="0">
              <a:latin typeface="Arial" panose="020B0604020202020204" pitchFamily="34" charset="0"/>
              <a:ea typeface="Kozuka Gothic Pro R"/>
              <a:cs typeface="Arial" panose="020B0604020202020204" pitchFamily="34" charset="0"/>
            </a:endParaRPr>
          </a:p>
        </p:txBody>
      </p:sp>
    </p:spTree>
    <p:extLst>
      <p:ext uri="{BB962C8B-B14F-4D97-AF65-F5344CB8AC3E}">
        <p14:creationId xmlns:p14="http://schemas.microsoft.com/office/powerpoint/2010/main" val="205587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3" dur="500"/>
                                        <p:tgtEl>
                                          <p:spTgt spid="15953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28" dur="500"/>
                                        <p:tgtEl>
                                          <p:spTgt spid="159539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6" end="6"/>
                                            </p:txEl>
                                          </p:spTgt>
                                        </p:tgtEl>
                                        <p:attrNameLst>
                                          <p:attrName>style.visibility</p:attrName>
                                        </p:attrNameLst>
                                      </p:cBhvr>
                                      <p:to>
                                        <p:strVal val="visible"/>
                                      </p:to>
                                    </p:set>
                                    <p:animEffect transition="in" filter="blinds(horizontal)">
                                      <p:cBhvr>
                                        <p:cTn id="33" dur="500"/>
                                        <p:tgtEl>
                                          <p:spTgt spid="159539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5395">
                                            <p:txEl>
                                              <p:pRg st="7" end="7"/>
                                            </p:txEl>
                                          </p:spTgt>
                                        </p:tgtEl>
                                        <p:attrNameLst>
                                          <p:attrName>style.visibility</p:attrName>
                                        </p:attrNameLst>
                                      </p:cBhvr>
                                      <p:to>
                                        <p:strVal val="visible"/>
                                      </p:to>
                                    </p:set>
                                    <p:animEffect transition="in" filter="blinds(horizontal)">
                                      <p:cBhvr>
                                        <p:cTn id="38" dur="500"/>
                                        <p:tgtEl>
                                          <p:spTgt spid="159539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95395">
                                            <p:txEl>
                                              <p:pRg st="8" end="8"/>
                                            </p:txEl>
                                          </p:spTgt>
                                        </p:tgtEl>
                                        <p:attrNameLst>
                                          <p:attrName>style.visibility</p:attrName>
                                        </p:attrNameLst>
                                      </p:cBhvr>
                                      <p:to>
                                        <p:strVal val="visible"/>
                                      </p:to>
                                    </p:set>
                                    <p:animEffect transition="in" filter="blinds(horizontal)">
                                      <p:cBhvr>
                                        <p:cTn id="43" dur="500"/>
                                        <p:tgtEl>
                                          <p:spTgt spid="159539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95395">
                                            <p:txEl>
                                              <p:pRg st="9" end="9"/>
                                            </p:txEl>
                                          </p:spTgt>
                                        </p:tgtEl>
                                        <p:attrNameLst>
                                          <p:attrName>style.visibility</p:attrName>
                                        </p:attrNameLst>
                                      </p:cBhvr>
                                      <p:to>
                                        <p:strVal val="visible"/>
                                      </p:to>
                                    </p:set>
                                    <p:animEffect transition="in" filter="blinds(horizontal)">
                                      <p:cBhvr>
                                        <p:cTn id="48" dur="500"/>
                                        <p:tgtEl>
                                          <p:spTgt spid="159539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95395">
                                            <p:txEl>
                                              <p:pRg st="10" end="10"/>
                                            </p:txEl>
                                          </p:spTgt>
                                        </p:tgtEl>
                                        <p:attrNameLst>
                                          <p:attrName>style.visibility</p:attrName>
                                        </p:attrNameLst>
                                      </p:cBhvr>
                                      <p:to>
                                        <p:strVal val="visible"/>
                                      </p:to>
                                    </p:set>
                                    <p:animEffect transition="in" filter="blinds(horizontal)">
                                      <p:cBhvr>
                                        <p:cTn id="53" dur="500"/>
                                        <p:tgtEl>
                                          <p:spTgt spid="1595395">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95395">
                                            <p:txEl>
                                              <p:pRg st="11" end="11"/>
                                            </p:txEl>
                                          </p:spTgt>
                                        </p:tgtEl>
                                        <p:attrNameLst>
                                          <p:attrName>style.visibility</p:attrName>
                                        </p:attrNameLst>
                                      </p:cBhvr>
                                      <p:to>
                                        <p:strVal val="visible"/>
                                      </p:to>
                                    </p:set>
                                    <p:animEffect transition="in" filter="blinds(horizontal)">
                                      <p:cBhvr>
                                        <p:cTn id="58" dur="500"/>
                                        <p:tgtEl>
                                          <p:spTgt spid="1595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2329-AC10-4AED-BB6C-1B9D1E6EA8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6637B2-92F3-4867-97E6-A4EF0340E86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CB7DBE0-B8C1-4976-BF0E-125D803418F5}"/>
              </a:ext>
            </a:extLst>
          </p:cNvPr>
          <p:cNvPicPr>
            <a:picLocks noChangeAspect="1"/>
          </p:cNvPicPr>
          <p:nvPr/>
        </p:nvPicPr>
        <p:blipFill>
          <a:blip r:embed="rId3"/>
          <a:stretch>
            <a:fillRect/>
          </a:stretch>
        </p:blipFill>
        <p:spPr>
          <a:xfrm>
            <a:off x="0" y="-1"/>
            <a:ext cx="12192000" cy="6700345"/>
          </a:xfrm>
          <a:prstGeom prst="rect">
            <a:avLst/>
          </a:prstGeom>
        </p:spPr>
      </p:pic>
      <p:sp>
        <p:nvSpPr>
          <p:cNvPr id="4" name="Rectangle 3">
            <a:extLst>
              <a:ext uri="{FF2B5EF4-FFF2-40B4-BE49-F238E27FC236}">
                <a16:creationId xmlns:a16="http://schemas.microsoft.com/office/drawing/2014/main" id="{6962F491-C8BA-4F39-AF0C-DC78B4C35B47}"/>
              </a:ext>
            </a:extLst>
          </p:cNvPr>
          <p:cNvSpPr/>
          <p:nvPr/>
        </p:nvSpPr>
        <p:spPr>
          <a:xfrm>
            <a:off x="85725" y="94610"/>
            <a:ext cx="9245600" cy="1003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03152E-6CFF-4288-970E-D8B62EFA3B7B}"/>
              </a:ext>
            </a:extLst>
          </p:cNvPr>
          <p:cNvPicPr>
            <a:picLocks noChangeAspect="1"/>
          </p:cNvPicPr>
          <p:nvPr/>
        </p:nvPicPr>
        <p:blipFill>
          <a:blip r:embed="rId4"/>
          <a:stretch>
            <a:fillRect/>
          </a:stretch>
        </p:blipFill>
        <p:spPr>
          <a:xfrm>
            <a:off x="7378937" y="2577854"/>
            <a:ext cx="2718308" cy="3860800"/>
          </a:xfrm>
          <a:prstGeom prst="rect">
            <a:avLst/>
          </a:prstGeom>
        </p:spPr>
      </p:pic>
    </p:spTree>
    <p:extLst>
      <p:ext uri="{BB962C8B-B14F-4D97-AF65-F5344CB8AC3E}">
        <p14:creationId xmlns:p14="http://schemas.microsoft.com/office/powerpoint/2010/main" val="320761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18E5-C875-4CD4-B8F0-B9B8ABDF66A7}"/>
              </a:ext>
            </a:extLst>
          </p:cNvPr>
          <p:cNvSpPr>
            <a:spLocks noGrp="1"/>
          </p:cNvSpPr>
          <p:nvPr>
            <p:ph type="title"/>
          </p:nvPr>
        </p:nvSpPr>
        <p:spPr>
          <a:xfrm>
            <a:off x="5756222" y="365125"/>
            <a:ext cx="5597577" cy="1325563"/>
          </a:xfrm>
        </p:spPr>
        <p:txBody>
          <a:bodyPr/>
          <a:lstStyle/>
          <a:p>
            <a:endParaRPr lang="en-US" dirty="0"/>
          </a:p>
        </p:txBody>
      </p:sp>
      <p:pic>
        <p:nvPicPr>
          <p:cNvPr id="5" name="Content Placeholder 4">
            <a:extLst>
              <a:ext uri="{FF2B5EF4-FFF2-40B4-BE49-F238E27FC236}">
                <a16:creationId xmlns:a16="http://schemas.microsoft.com/office/drawing/2014/main" id="{96051EED-FFDD-4F86-8B0E-9571797D549D}"/>
              </a:ext>
            </a:extLst>
          </p:cNvPr>
          <p:cNvPicPr>
            <a:picLocks noGrp="1" noChangeAspect="1"/>
          </p:cNvPicPr>
          <p:nvPr>
            <p:ph idx="1"/>
          </p:nvPr>
        </p:nvPicPr>
        <p:blipFill>
          <a:blip r:embed="rId3"/>
          <a:stretch>
            <a:fillRect/>
          </a:stretch>
        </p:blipFill>
        <p:spPr>
          <a:xfrm>
            <a:off x="0" y="0"/>
            <a:ext cx="12192000" cy="6858000"/>
          </a:xfrm>
        </p:spPr>
      </p:pic>
      <p:sp>
        <p:nvSpPr>
          <p:cNvPr id="3" name="Rectangle 2">
            <a:extLst>
              <a:ext uri="{FF2B5EF4-FFF2-40B4-BE49-F238E27FC236}">
                <a16:creationId xmlns:a16="http://schemas.microsoft.com/office/drawing/2014/main" id="{710A86DC-11CF-4759-80F4-7CD35104F0A2}"/>
              </a:ext>
            </a:extLst>
          </p:cNvPr>
          <p:cNvSpPr/>
          <p:nvPr/>
        </p:nvSpPr>
        <p:spPr>
          <a:xfrm>
            <a:off x="5989819" y="1186903"/>
            <a:ext cx="5597577" cy="271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343F733-EB5E-4C6C-A7A2-5603E02D37FC}"/>
              </a:ext>
            </a:extLst>
          </p:cNvPr>
          <p:cNvSpPr/>
          <p:nvPr/>
        </p:nvSpPr>
        <p:spPr>
          <a:xfrm>
            <a:off x="8589364" y="365125"/>
            <a:ext cx="3372787" cy="1643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16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20262</TotalTime>
  <Words>2543</Words>
  <Application>Microsoft Office PowerPoint</Application>
  <PresentationFormat>Widescreen</PresentationFormat>
  <Paragraphs>213</Paragraphs>
  <Slides>26</Slides>
  <Notes>25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26</vt:i4>
      </vt:variant>
    </vt:vector>
  </HeadingPairs>
  <TitlesOfParts>
    <vt:vector size="44" baseType="lpstr">
      <vt:lpstr>Arial</vt:lpstr>
      <vt:lpstr>Bahnschrift SemiBold</vt:lpstr>
      <vt:lpstr>Book Antiqua</vt:lpstr>
      <vt:lpstr>Calibri</vt:lpstr>
      <vt:lpstr>Calibri Light</vt:lpstr>
      <vt:lpstr>Harriet</vt:lpstr>
      <vt:lpstr>Helvetica Neue Medium</vt:lpstr>
      <vt:lpstr>Papyrus</vt:lpstr>
      <vt:lpstr>Symbol</vt:lpstr>
      <vt:lpstr>Tahoma</vt:lpstr>
      <vt:lpstr>Times New Roman</vt:lpstr>
      <vt:lpstr>Verdana</vt:lpstr>
      <vt:lpstr>Wingdings</vt:lpstr>
      <vt:lpstr>Wingdings 2</vt:lpstr>
      <vt:lpstr>Office Theme</vt:lpstr>
      <vt:lpstr>2_MH PPT Template 2012</vt:lpstr>
      <vt:lpstr>Serene</vt:lpstr>
      <vt:lpstr>3_MH PPT Template 2012</vt:lpstr>
      <vt:lpstr>PowerPoint Presentation</vt:lpstr>
      <vt:lpstr>Mentor goals:</vt:lpstr>
      <vt:lpstr>Mentoring the mentor:</vt:lpstr>
      <vt:lpstr>Mentoring the mentor:</vt:lpstr>
      <vt:lpstr>GI Adsorb –binding and eliminating:</vt:lpstr>
      <vt:lpstr>GI Adsorb</vt:lpstr>
      <vt:lpstr>GI Adsorb – SP Tells it straight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Dosing Instructions for GI Adsorb</vt:lpstr>
      <vt:lpstr>Powerful Combinations</vt:lpstr>
      <vt:lpstr>Combine GI Adsorb with GI Stability and Okra Pepsin</vt:lpstr>
      <vt:lpstr>Combine GI Adsorb with Zypan and Enzycore</vt:lpstr>
      <vt:lpstr>Combine GI Adsorb with the 21-Day Purification Program or the10-Day Programs Consider ChelaCo </vt:lpstr>
      <vt:lpstr>Combine GI Adsorb with Spanish Black Radish / LivCo®</vt:lpstr>
      <vt:lpstr>Combine GI AD Asorb with Cholacol® and Betafood®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Cataplex B Core Bios - Life Itself</dc:title>
  <dc:creator>Tim Bahan</dc:creator>
  <cp:lastModifiedBy>Inventory Manager</cp:lastModifiedBy>
  <cp:revision>19</cp:revision>
  <dcterms:created xsi:type="dcterms:W3CDTF">2020-11-10T18:38:10Z</dcterms:created>
  <dcterms:modified xsi:type="dcterms:W3CDTF">2022-01-19T22:34:08Z</dcterms:modified>
</cp:coreProperties>
</file>